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345" r:id="rId3"/>
    <p:sldId id="353" r:id="rId4"/>
    <p:sldId id="349" r:id="rId5"/>
    <p:sldId id="350" r:id="rId6"/>
    <p:sldId id="351" r:id="rId7"/>
    <p:sldId id="352" r:id="rId8"/>
    <p:sldId id="354" r:id="rId9"/>
    <p:sldId id="355" r:id="rId10"/>
    <p:sldId id="356" r:id="rId11"/>
    <p:sldId id="357" r:id="rId12"/>
    <p:sldId id="358" r:id="rId13"/>
    <p:sldId id="348" r:id="rId14"/>
    <p:sldId id="359" r:id="rId15"/>
    <p:sldId id="360" r:id="rId16"/>
    <p:sldId id="361" r:id="rId17"/>
    <p:sldId id="362" r:id="rId18"/>
    <p:sldId id="363" r:id="rId19"/>
    <p:sldId id="364" r:id="rId20"/>
    <p:sldId id="365" r:id="rId21"/>
    <p:sldId id="366" r:id="rId22"/>
    <p:sldId id="367" r:id="rId23"/>
    <p:sldId id="368" r:id="rId24"/>
    <p:sldId id="369" r:id="rId25"/>
    <p:sldId id="347" r:id="rId26"/>
    <p:sldId id="370" r:id="rId27"/>
    <p:sldId id="371" r:id="rId28"/>
    <p:sldId id="372" r:id="rId29"/>
    <p:sldId id="373" r:id="rId30"/>
    <p:sldId id="374" r:id="rId31"/>
    <p:sldId id="37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30" d="100"/>
          <a:sy n="130" d="100"/>
        </p:scale>
        <p:origin x="-9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6045B-C668-486E-83C5-A44DA033C789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20F65-589A-4CE7-9378-9A2197F29C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388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20F65-589A-4CE7-9378-9A2197F29C58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20F65-589A-4CE7-9378-9A2197F29C58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45DE6F-B3A2-462A-8337-004BFA23DDB5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45DE6F-B3A2-462A-8337-004BFA23DDB5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A2E5D-5C11-4B82-B9FF-1DF4A7B1D708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4C9F-5388-4152-AD5E-6061D5F09D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A2E5D-5C11-4B82-B9FF-1DF4A7B1D708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4C9F-5388-4152-AD5E-6061D5F09D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A2E5D-5C11-4B82-B9FF-1DF4A7B1D708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4C9F-5388-4152-AD5E-6061D5F09D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A2E5D-5C11-4B82-B9FF-1DF4A7B1D708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4C9F-5388-4152-AD5E-6061D5F09D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A2E5D-5C11-4B82-B9FF-1DF4A7B1D708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4C9F-5388-4152-AD5E-6061D5F09D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A2E5D-5C11-4B82-B9FF-1DF4A7B1D708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4C9F-5388-4152-AD5E-6061D5F09D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A2E5D-5C11-4B82-B9FF-1DF4A7B1D708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4C9F-5388-4152-AD5E-6061D5F09D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A2E5D-5C11-4B82-B9FF-1DF4A7B1D708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4C9F-5388-4152-AD5E-6061D5F09D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A2E5D-5C11-4B82-B9FF-1DF4A7B1D708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4C9F-5388-4152-AD5E-6061D5F09D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A2E5D-5C11-4B82-B9FF-1DF4A7B1D708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4C9F-5388-4152-AD5E-6061D5F09D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A2E5D-5C11-4B82-B9FF-1DF4A7B1D708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4C9F-5388-4152-AD5E-6061D5F09D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0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A2E5D-5C11-4B82-B9FF-1DF4A7B1D708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14C9F-5388-4152-AD5E-6061D5F09D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0"/>
            <a:ext cx="8382000" cy="4495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3100" b="1" dirty="0" smtClean="0"/>
              <a:t>Preserving Your Treasures For Future Generations</a:t>
            </a:r>
            <a:r>
              <a:rPr lang="en-US" sz="3100" dirty="0">
                <a:latin typeface="Arial Black" pitchFamily="34" charset="0"/>
              </a:rPr>
              <a:t/>
            </a:r>
            <a:br>
              <a:rPr lang="en-US" sz="3100" dirty="0">
                <a:latin typeface="Arial Black" pitchFamily="34" charset="0"/>
              </a:rPr>
            </a:br>
            <a:r>
              <a:rPr lang="en-US" sz="3100" dirty="0" smtClean="0">
                <a:latin typeface="Arial Black" pitchFamily="34" charset="0"/>
              </a:rPr>
              <a:t/>
            </a:r>
            <a:br>
              <a:rPr lang="en-US" sz="3100" dirty="0" smtClean="0">
                <a:latin typeface="Arial Black" pitchFamily="34" charset="0"/>
              </a:rPr>
            </a:br>
            <a:r>
              <a:rPr lang="en-US" sz="3100" dirty="0" smtClean="0">
                <a:latin typeface="+mn-lt"/>
              </a:rPr>
              <a:t>An Archives Workshop</a:t>
            </a:r>
            <a:br>
              <a:rPr lang="en-US" sz="3100" dirty="0" smtClean="0">
                <a:latin typeface="+mn-lt"/>
              </a:rPr>
            </a:br>
            <a:r>
              <a:rPr lang="en-US" sz="3100" dirty="0" smtClean="0">
                <a:latin typeface="+mn-lt"/>
              </a:rPr>
              <a:t>June 4, 2016</a:t>
            </a:r>
            <a:r>
              <a:rPr lang="en-US" sz="2200" b="1" dirty="0">
                <a:latin typeface="+mn-lt"/>
              </a:rPr>
              <a:t/>
            </a:r>
            <a:br>
              <a:rPr lang="en-US" sz="2200" b="1" dirty="0">
                <a:latin typeface="+mn-lt"/>
              </a:rPr>
            </a:br>
            <a:r>
              <a:rPr lang="en-US" sz="2200" b="1" dirty="0" smtClean="0">
                <a:latin typeface="+mn-lt"/>
              </a:rPr>
              <a:t>Dothan</a:t>
            </a:r>
            <a:r>
              <a:rPr lang="en-US" sz="2200" b="1" dirty="0" smtClean="0">
                <a:latin typeface="+mn-lt"/>
              </a:rPr>
              <a:t>, </a:t>
            </a:r>
            <a:r>
              <a:rPr lang="en-US" sz="2200" b="1" dirty="0" smtClean="0">
                <a:latin typeface="+mn-lt"/>
              </a:rPr>
              <a:t>Alabama</a:t>
            </a:r>
            <a:r>
              <a:rPr lang="en-US" sz="2200" b="1" dirty="0" smtClean="0">
                <a:latin typeface="Arial Black" pitchFamily="34" charset="0"/>
              </a:rPr>
              <a:t/>
            </a:r>
            <a:br>
              <a:rPr lang="en-US" sz="2200" b="1" dirty="0" smtClean="0">
                <a:latin typeface="Arial Black" pitchFamily="34" charset="0"/>
              </a:rPr>
            </a:br>
            <a:r>
              <a:rPr lang="en-US" sz="2200" b="1" dirty="0" smtClean="0">
                <a:latin typeface="Arial Black" pitchFamily="34" charset="0"/>
              </a:rPr>
              <a:t>     </a:t>
            </a:r>
            <a:r>
              <a:rPr lang="en-US" sz="2200" dirty="0" smtClean="0">
                <a:latin typeface="Arial Black" pitchFamily="34" charset="0"/>
              </a:rPr>
              <a:t/>
            </a:r>
            <a:br>
              <a:rPr lang="en-US" sz="2200" dirty="0" smtClean="0">
                <a:latin typeface="Arial Black" pitchFamily="34" charset="0"/>
              </a:rPr>
            </a:br>
            <a:r>
              <a:rPr lang="en-US" sz="2200" dirty="0" smtClean="0">
                <a:latin typeface="Arial Black" pitchFamily="34" charset="0"/>
              </a:rPr>
              <a:t/>
            </a:r>
            <a:br>
              <a:rPr lang="en-US" sz="2200" dirty="0" smtClean="0">
                <a:latin typeface="Arial Black" pitchFamily="34" charset="0"/>
              </a:rPr>
            </a:br>
            <a:r>
              <a:rPr lang="en-US" sz="2200" dirty="0" smtClean="0">
                <a:latin typeface="Arial Black" pitchFamily="34" charset="0"/>
              </a:rPr>
              <a:t>  		</a:t>
            </a:r>
            <a:r>
              <a:rPr lang="en-US" sz="1800" dirty="0" smtClean="0">
                <a:latin typeface="Arial Black" pitchFamily="34" charset="0"/>
              </a:rPr>
              <a:t>By: Dana R. Chandler, TU Archivist/Assistant Professor                                         </a:t>
            </a:r>
            <a:r>
              <a:rPr lang="en-US" sz="2200" dirty="0" smtClean="0">
                <a:latin typeface="Arial Black" pitchFamily="34" charset="0"/>
              </a:rPr>
              <a:t/>
            </a:r>
            <a:br>
              <a:rPr lang="en-US" sz="2200" dirty="0" smtClean="0">
                <a:latin typeface="Arial Black" pitchFamily="34" charset="0"/>
              </a:rPr>
            </a:br>
            <a:r>
              <a:rPr lang="en-US" sz="2200" dirty="0" smtClean="0">
                <a:latin typeface="Arial Black" pitchFamily="34" charset="0"/>
              </a:rPr>
              <a:t>                </a:t>
            </a:r>
            <a:r>
              <a:rPr lang="en-US" sz="2200" dirty="0">
                <a:latin typeface="Arial Black" pitchFamily="34" charset="0"/>
              </a:rPr>
              <a:t> </a:t>
            </a:r>
            <a:r>
              <a:rPr lang="en-US" sz="2200" dirty="0" smtClean="0">
                <a:latin typeface="Arial Black" pitchFamily="34" charset="0"/>
              </a:rPr>
              <a:t>                </a:t>
            </a:r>
            <a:r>
              <a:rPr lang="en-US" sz="2200" dirty="0">
                <a:latin typeface="Arial Black" pitchFamily="34" charset="0"/>
              </a:rPr>
              <a:t> </a:t>
            </a:r>
            <a:r>
              <a:rPr lang="en-US" sz="2200" dirty="0" smtClean="0">
                <a:latin typeface="Arial Black" pitchFamily="34" charset="0"/>
              </a:rPr>
              <a:t>    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en-US" sz="3200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953000"/>
            <a:ext cx="6400800" cy="1066800"/>
          </a:xfrm>
        </p:spPr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Tuskegee University Archives</a:t>
            </a:r>
            <a:endParaRPr lang="en-US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Low-Cost </a:t>
            </a:r>
            <a:r>
              <a:rPr lang="en-US" sz="3200" dirty="0"/>
              <a:t>Solutions </a:t>
            </a:r>
            <a:br>
              <a:rPr lang="en-US" sz="3200" dirty="0"/>
            </a:br>
            <a:r>
              <a:rPr lang="en-US" sz="3200" dirty="0"/>
              <a:t>for Minimizing Damage from T &amp; </a:t>
            </a:r>
            <a:r>
              <a:rPr lang="en-US" sz="3200" dirty="0" smtClean="0"/>
              <a:t>RH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51816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Avoid basements and </a:t>
            </a:r>
            <a:r>
              <a:rPr lang="en-US" dirty="0" smtClean="0"/>
              <a:t>attics</a:t>
            </a:r>
            <a:endParaRPr lang="en-US" dirty="0"/>
          </a:p>
          <a:p>
            <a:r>
              <a:rPr lang="en-US" dirty="0"/>
              <a:t>Use enclosures to buffer sudden changes in </a:t>
            </a:r>
            <a:r>
              <a:rPr lang="en-US" dirty="0" smtClean="0"/>
              <a:t>T </a:t>
            </a:r>
            <a:r>
              <a:rPr lang="en-US" dirty="0"/>
              <a:t>&amp; </a:t>
            </a:r>
            <a:r>
              <a:rPr lang="en-US" dirty="0" smtClean="0"/>
              <a:t>RH</a:t>
            </a:r>
            <a:endParaRPr lang="en-US" dirty="0"/>
          </a:p>
          <a:p>
            <a:r>
              <a:rPr lang="en-US" dirty="0"/>
              <a:t>Store family archives in the central part of </a:t>
            </a:r>
            <a:r>
              <a:rPr lang="en-US" dirty="0" smtClean="0"/>
              <a:t>the </a:t>
            </a:r>
            <a:r>
              <a:rPr lang="en-US" dirty="0"/>
              <a:t>home in boxes, drawers, closets, under </a:t>
            </a:r>
            <a:r>
              <a:rPr lang="en-US" dirty="0" smtClean="0"/>
              <a:t>beds </a:t>
            </a:r>
            <a:r>
              <a:rPr lang="en-US" dirty="0"/>
              <a:t>where T &amp; RH are more </a:t>
            </a:r>
            <a:r>
              <a:rPr lang="en-US" dirty="0" smtClean="0"/>
              <a:t>stable</a:t>
            </a:r>
            <a:endParaRPr lang="en-US" dirty="0"/>
          </a:p>
          <a:p>
            <a:r>
              <a:rPr lang="en-US" dirty="0"/>
              <a:t>Seal windows, cracks and </a:t>
            </a:r>
            <a:r>
              <a:rPr lang="en-US" dirty="0" smtClean="0"/>
              <a:t>crevices</a:t>
            </a:r>
            <a:endParaRPr lang="en-US" dirty="0"/>
          </a:p>
          <a:p>
            <a:r>
              <a:rPr lang="en-US" dirty="0"/>
              <a:t>Lower the temperature in your home during </a:t>
            </a:r>
            <a:r>
              <a:rPr lang="en-US" dirty="0" smtClean="0"/>
              <a:t>the </a:t>
            </a:r>
            <a:r>
              <a:rPr lang="en-US" dirty="0"/>
              <a:t>winter months</a:t>
            </a:r>
          </a:p>
          <a:p>
            <a:endParaRPr lang="en-US" dirty="0"/>
          </a:p>
        </p:txBody>
      </p:sp>
      <p:pic>
        <p:nvPicPr>
          <p:cNvPr id="8194" name="Picture 2" descr="https://www.universityproducts.com/secure/images/categories/category_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6670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12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Low-Cost </a:t>
            </a:r>
            <a:r>
              <a:rPr lang="en-US" dirty="0"/>
              <a:t>Solutions for Minimizing </a:t>
            </a:r>
            <a:r>
              <a:rPr lang="en-US" dirty="0" smtClean="0"/>
              <a:t>Damage from T </a:t>
            </a:r>
            <a:r>
              <a:rPr lang="en-US" dirty="0"/>
              <a:t>&amp; </a:t>
            </a:r>
            <a:r>
              <a:rPr lang="en-US" dirty="0" smtClean="0"/>
              <a:t>RH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495800" cy="4953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Use of insulated curtains; blinds; </a:t>
            </a:r>
            <a:r>
              <a:rPr lang="en-US" dirty="0" smtClean="0"/>
              <a:t>window </a:t>
            </a:r>
            <a:r>
              <a:rPr lang="en-US" dirty="0"/>
              <a:t>films to reduce radiant </a:t>
            </a:r>
            <a:r>
              <a:rPr lang="en-US" dirty="0" smtClean="0"/>
              <a:t>heating</a:t>
            </a:r>
            <a:endParaRPr lang="en-US" dirty="0"/>
          </a:p>
          <a:p>
            <a:r>
              <a:rPr lang="en-US" dirty="0"/>
              <a:t>Use a dehumidifier in damp </a:t>
            </a:r>
            <a:r>
              <a:rPr lang="en-US" dirty="0" smtClean="0"/>
              <a:t>areas</a:t>
            </a:r>
            <a:endParaRPr lang="en-US" dirty="0"/>
          </a:p>
          <a:p>
            <a:r>
              <a:rPr lang="en-US" dirty="0"/>
              <a:t>Use AC to control temperature </a:t>
            </a:r>
            <a:r>
              <a:rPr lang="en-US" dirty="0" smtClean="0"/>
              <a:t>and</a:t>
            </a:r>
            <a:r>
              <a:rPr lang="en-US" dirty="0"/>
              <a:t> </a:t>
            </a:r>
            <a:r>
              <a:rPr lang="en-US" dirty="0" smtClean="0"/>
              <a:t>humidity </a:t>
            </a:r>
            <a:r>
              <a:rPr lang="en-US" dirty="0"/>
              <a:t>in the summer months</a:t>
            </a:r>
          </a:p>
          <a:p>
            <a:endParaRPr lang="en-US" dirty="0"/>
          </a:p>
        </p:txBody>
      </p:sp>
      <p:pic>
        <p:nvPicPr>
          <p:cNvPr id="9218" name="Picture 2" descr="http://www.cpsc.gov/Global/Images/Recall/2014/14179/Photo5-SuperClimaDG50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52600"/>
            <a:ext cx="3773592" cy="416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43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Environmental Risk </a:t>
            </a:r>
            <a:r>
              <a:rPr lang="en-US" dirty="0" smtClean="0"/>
              <a:t>-Light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610600" cy="3429000"/>
          </a:xfrm>
        </p:spPr>
        <p:txBody>
          <a:bodyPr>
            <a:normAutofit/>
          </a:bodyPr>
          <a:lstStyle/>
          <a:p>
            <a:r>
              <a:rPr lang="en-US" dirty="0"/>
              <a:t>All types of light cause </a:t>
            </a:r>
            <a:r>
              <a:rPr lang="en-US" dirty="0" smtClean="0"/>
              <a:t>damage</a:t>
            </a:r>
            <a:endParaRPr lang="en-US" dirty="0"/>
          </a:p>
          <a:p>
            <a:r>
              <a:rPr lang="en-US" dirty="0"/>
              <a:t>Two factors to consider: intensity and </a:t>
            </a:r>
            <a:r>
              <a:rPr lang="en-US" dirty="0" smtClean="0"/>
              <a:t>duration</a:t>
            </a:r>
            <a:endParaRPr lang="en-US" dirty="0"/>
          </a:p>
          <a:p>
            <a:r>
              <a:rPr lang="en-US" dirty="0"/>
              <a:t>Can be a source of </a:t>
            </a:r>
            <a:r>
              <a:rPr lang="en-US" dirty="0" smtClean="0"/>
              <a:t>heat/overheating</a:t>
            </a:r>
            <a:endParaRPr lang="en-US" dirty="0"/>
          </a:p>
          <a:p>
            <a:r>
              <a:rPr lang="en-US" dirty="0"/>
              <a:t>Damage includes fading, discoloration, and </a:t>
            </a:r>
            <a:r>
              <a:rPr lang="en-US" dirty="0" err="1" smtClean="0"/>
              <a:t>embrittlement</a:t>
            </a:r>
            <a:endParaRPr lang="en-US" dirty="0"/>
          </a:p>
          <a:p>
            <a:r>
              <a:rPr lang="en-US" dirty="0"/>
              <a:t>Damage is permanent and irreversible</a:t>
            </a:r>
          </a:p>
          <a:p>
            <a:endParaRPr lang="en-US" dirty="0"/>
          </a:p>
        </p:txBody>
      </p:sp>
      <p:pic>
        <p:nvPicPr>
          <p:cNvPr id="10242" name="Picture 2" descr="http://images-45.har.com/e1/mediadisplay/45/hr3322545-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542" y="4293720"/>
            <a:ext cx="3654915" cy="243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07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533400"/>
            <a:ext cx="8382000" cy="914400"/>
          </a:xfrm>
        </p:spPr>
        <p:txBody>
          <a:bodyPr/>
          <a:lstStyle/>
          <a:p>
            <a:r>
              <a:rPr lang="en-US" sz="4800" dirty="0" smtClean="0"/>
              <a:t>Let’s See What Happens: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752600"/>
            <a:ext cx="8610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/>
              <a:t>Be careful:</a:t>
            </a:r>
          </a:p>
          <a:p>
            <a:pPr marL="971550" lvl="1" indent="-514350"/>
            <a:r>
              <a:rPr lang="en-US" sz="2800" dirty="0" smtClean="0"/>
              <a:t>	a. Image may be unique</a:t>
            </a:r>
          </a:p>
          <a:p>
            <a:pPr marL="971550" lvl="1" indent="-514350"/>
            <a:r>
              <a:rPr lang="en-US" sz="2800" dirty="0"/>
              <a:t>	</a:t>
            </a:r>
            <a:r>
              <a:rPr lang="en-US" sz="2800" dirty="0" smtClean="0"/>
              <a:t>b. It may be severely</a:t>
            </a:r>
          </a:p>
          <a:p>
            <a:pPr marL="971550" lvl="1" indent="-514350"/>
            <a:r>
              <a:rPr lang="en-US" sz="2800" dirty="0" smtClean="0"/>
              <a:t>	    Damaged!</a:t>
            </a:r>
          </a:p>
          <a:p>
            <a:pPr marL="971550" lvl="1" indent="-514350"/>
            <a:endParaRPr lang="en-US" sz="2800" dirty="0" smtClean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4940" y="3048000"/>
            <a:ext cx="3909060" cy="26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0" y="3429000"/>
            <a:ext cx="2942152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AutoNum type="arabicPeriod" startAt="2"/>
            </a:pPr>
            <a:r>
              <a:rPr lang="en-US" sz="2800" dirty="0" smtClean="0"/>
              <a:t>Must:</a:t>
            </a:r>
          </a:p>
          <a:p>
            <a:pPr marL="971550" lvl="1" indent="-514350"/>
            <a:r>
              <a:rPr lang="en-US" sz="2800" dirty="0" smtClean="0"/>
              <a:t>	a. Digitize</a:t>
            </a:r>
          </a:p>
          <a:p>
            <a:pPr marL="971550" lvl="1" indent="-514350"/>
            <a:r>
              <a:rPr lang="en-US" sz="2800" dirty="0" smtClean="0"/>
              <a:t>	b. Repair</a:t>
            </a:r>
          </a:p>
          <a:p>
            <a:pPr marL="971550" lvl="1" indent="-514350"/>
            <a:r>
              <a:rPr lang="en-US" sz="2800" dirty="0"/>
              <a:t>	</a:t>
            </a:r>
            <a:r>
              <a:rPr lang="en-US" sz="2800" dirty="0" smtClean="0"/>
              <a:t>c. Preserve</a:t>
            </a:r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971800"/>
            <a:ext cx="3886200" cy="266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7342188" y="-4735513"/>
            <a:ext cx="2382931" cy="163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7342188" y="-4735513"/>
            <a:ext cx="2382931" cy="163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2971800"/>
            <a:ext cx="3886200" cy="266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0" y="5244882"/>
            <a:ext cx="4289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3.  Outcome: Amazing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0724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Low-Cost </a:t>
            </a:r>
            <a:r>
              <a:rPr lang="en-US" dirty="0"/>
              <a:t>Solutions for Controlling Light </a:t>
            </a:r>
            <a:r>
              <a:rPr lang="en-US" dirty="0" smtClean="0"/>
              <a:t>Damage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6482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Use curtains and blinds in a systematic </a:t>
            </a:r>
            <a:r>
              <a:rPr lang="en-US" dirty="0" smtClean="0"/>
              <a:t>way</a:t>
            </a:r>
            <a:endParaRPr lang="en-US" dirty="0"/>
          </a:p>
          <a:p>
            <a:r>
              <a:rPr lang="en-US" dirty="0"/>
              <a:t>Keep lights off when no one is </a:t>
            </a:r>
            <a:r>
              <a:rPr lang="en-US" dirty="0" smtClean="0"/>
              <a:t>around</a:t>
            </a:r>
            <a:endParaRPr lang="en-US" dirty="0"/>
          </a:p>
          <a:p>
            <a:r>
              <a:rPr lang="en-US" dirty="0"/>
              <a:t>Framed works should be away from direct </a:t>
            </a:r>
            <a:r>
              <a:rPr lang="en-US" dirty="0" smtClean="0"/>
              <a:t>sources </a:t>
            </a:r>
            <a:r>
              <a:rPr lang="en-US" dirty="0"/>
              <a:t>of natural </a:t>
            </a:r>
            <a:r>
              <a:rPr lang="en-US" dirty="0" smtClean="0"/>
              <a:t>light</a:t>
            </a:r>
            <a:endParaRPr lang="en-US" dirty="0"/>
          </a:p>
          <a:p>
            <a:r>
              <a:rPr lang="en-US" dirty="0"/>
              <a:t>Avoid using fluorescent lighting in spaces </a:t>
            </a:r>
            <a:r>
              <a:rPr lang="en-US" dirty="0" smtClean="0"/>
              <a:t>where </a:t>
            </a:r>
            <a:r>
              <a:rPr lang="en-US" dirty="0"/>
              <a:t>valuable items are displayed</a:t>
            </a:r>
          </a:p>
          <a:p>
            <a:endParaRPr lang="en-US" dirty="0"/>
          </a:p>
        </p:txBody>
      </p:sp>
      <p:pic>
        <p:nvPicPr>
          <p:cNvPr id="11266" name="Picture 2" descr="http://www.kidspacestuff.com/blog/wp-content/uploads/2011/12/S06.2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754" y="2438400"/>
            <a:ext cx="4073946" cy="270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83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Suggestions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686800" cy="2743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Display </a:t>
            </a:r>
            <a:r>
              <a:rPr lang="en-US" dirty="0"/>
              <a:t>your artwork away from direct light to prevent fading.</a:t>
            </a:r>
          </a:p>
          <a:p>
            <a:r>
              <a:rPr lang="en-US" dirty="0"/>
              <a:t>Oils from your hands can create fingerprints that appear over time, so be careful when handling your work.</a:t>
            </a:r>
          </a:p>
          <a:p>
            <a:r>
              <a:rPr lang="en-US" dirty="0"/>
              <a:t>Use conservation tape with acid-free adhesive to mount your art to the mat.</a:t>
            </a:r>
          </a:p>
          <a:p>
            <a:r>
              <a:rPr lang="en-US" dirty="0" smtClean="0"/>
              <a:t>Have display images and photographs professionally mounted and framed </a:t>
            </a:r>
            <a:r>
              <a:rPr lang="en-US" dirty="0" err="1" smtClean="0"/>
              <a:t>wiht</a:t>
            </a:r>
            <a:r>
              <a:rPr lang="en-US" dirty="0" smtClean="0"/>
              <a:t> </a:t>
            </a:r>
            <a:r>
              <a:rPr lang="en-US" dirty="0"/>
              <a:t>Acid-Free </a:t>
            </a:r>
            <a:r>
              <a:rPr lang="en-US" dirty="0" err="1"/>
              <a:t>Foamcore</a:t>
            </a:r>
            <a:r>
              <a:rPr lang="en-US" dirty="0"/>
              <a:t> and UV Protective Glazing.</a:t>
            </a:r>
          </a:p>
        </p:txBody>
      </p:sp>
      <p:pic>
        <p:nvPicPr>
          <p:cNvPr id="12290" name="Picture 2" descr="Select any frame, add glazing, acid-free mat, premium canvas or paper + foamc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3810000"/>
            <a:ext cx="5372100" cy="278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52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Further Low-Cost </a:t>
            </a:r>
            <a:r>
              <a:rPr lang="en-US" dirty="0"/>
              <a:t>Solutions for Controlling Light </a:t>
            </a:r>
            <a:r>
              <a:rPr lang="en-US" dirty="0" smtClean="0"/>
              <a:t>Damage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Avoid the use of display lighting; use low wattage </a:t>
            </a:r>
            <a:r>
              <a:rPr lang="en-US" dirty="0" smtClean="0"/>
              <a:t>bulbs </a:t>
            </a:r>
            <a:r>
              <a:rPr lang="en-US" dirty="0"/>
              <a:t>with </a:t>
            </a:r>
            <a:r>
              <a:rPr lang="en-US" dirty="0" smtClean="0"/>
              <a:t>dimmers</a:t>
            </a:r>
            <a:endParaRPr lang="en-US" dirty="0"/>
          </a:p>
          <a:p>
            <a:r>
              <a:rPr lang="en-US" dirty="0"/>
              <a:t>Don’t leave things on display “permanently” </a:t>
            </a:r>
            <a:r>
              <a:rPr lang="en-US" dirty="0" smtClean="0"/>
              <a:t>rotate</a:t>
            </a:r>
            <a:endParaRPr lang="en-US" dirty="0"/>
          </a:p>
          <a:p>
            <a:r>
              <a:rPr lang="en-US" dirty="0"/>
              <a:t>Display copies and store originals in the dark</a:t>
            </a:r>
          </a:p>
          <a:p>
            <a:endParaRPr lang="en-US" dirty="0"/>
          </a:p>
        </p:txBody>
      </p:sp>
      <p:pic>
        <p:nvPicPr>
          <p:cNvPr id="13314" name="Picture 2" descr="http://p-fst1.pixstatic.com/51ba2f17d9127e0c98000367._w.1500_s.fit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188" y="1814512"/>
            <a:ext cx="4316812" cy="322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67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Environmental Risks: Dirt &amp; Dust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1"/>
            <a:ext cx="8686800" cy="3657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Particulate debris can become embedded in paper </a:t>
            </a:r>
            <a:r>
              <a:rPr lang="en-US" dirty="0" smtClean="0"/>
              <a:t>objects</a:t>
            </a:r>
            <a:r>
              <a:rPr lang="en-US" dirty="0"/>
              <a:t>, textiles, any surface that is rough or </a:t>
            </a:r>
            <a:r>
              <a:rPr lang="en-US" dirty="0" smtClean="0"/>
              <a:t>sticky</a:t>
            </a:r>
            <a:endParaRPr lang="en-US" dirty="0"/>
          </a:p>
          <a:p>
            <a:r>
              <a:rPr lang="en-US" dirty="0"/>
              <a:t>It can </a:t>
            </a:r>
            <a:r>
              <a:rPr lang="en-US" dirty="0" smtClean="0"/>
              <a:t>scratch</a:t>
            </a:r>
            <a:endParaRPr lang="en-US" dirty="0"/>
          </a:p>
          <a:p>
            <a:r>
              <a:rPr lang="en-US" dirty="0"/>
              <a:t>Often acidic; so if there’s moisture in the air the </a:t>
            </a:r>
            <a:r>
              <a:rPr lang="en-US" dirty="0" smtClean="0"/>
              <a:t>debris </a:t>
            </a:r>
            <a:r>
              <a:rPr lang="en-US" dirty="0"/>
              <a:t>can solubilize </a:t>
            </a:r>
            <a:r>
              <a:rPr lang="en-US" dirty="0" smtClean="0"/>
              <a:t>–the </a:t>
            </a:r>
            <a:r>
              <a:rPr lang="en-US" dirty="0"/>
              <a:t>result is localized </a:t>
            </a:r>
            <a:r>
              <a:rPr lang="en-US" dirty="0" smtClean="0"/>
              <a:t>deterioration</a:t>
            </a:r>
            <a:endParaRPr lang="en-US" dirty="0"/>
          </a:p>
          <a:p>
            <a:r>
              <a:rPr lang="en-US" dirty="0"/>
              <a:t>Dirt and dust can attract microscopic molds and </a:t>
            </a:r>
            <a:r>
              <a:rPr lang="en-US" dirty="0" smtClean="0"/>
              <a:t>insects </a:t>
            </a:r>
            <a:r>
              <a:rPr lang="en-US" dirty="0"/>
              <a:t>(including book lice)</a:t>
            </a:r>
          </a:p>
          <a:p>
            <a:endParaRPr lang="en-US" dirty="0"/>
          </a:p>
        </p:txBody>
      </p:sp>
      <p:pic>
        <p:nvPicPr>
          <p:cNvPr id="14338" name="Picture 2" descr="https://encrypted-tbn2.gstatic.com/images?q=tbn:ANd9GcTvxlf3ieId2h1MVkOBfV62IEK0jBWgPiDNStPkOjzChqtJjcjcc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606747"/>
            <a:ext cx="2996189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www.whatsthatbug.com/wp-content/uploads/2011/12/book_lice_brittany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558310"/>
            <a:ext cx="3706220" cy="218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43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Low-Cost </a:t>
            </a:r>
            <a:r>
              <a:rPr lang="en-US" dirty="0"/>
              <a:t>Solutions to Control Dust &amp; </a:t>
            </a:r>
            <a:r>
              <a:rPr lang="en-US" dirty="0" smtClean="0"/>
              <a:t>Dirt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38400"/>
          </a:xfrm>
        </p:spPr>
        <p:txBody>
          <a:bodyPr>
            <a:normAutofit fontScale="92500"/>
          </a:bodyPr>
          <a:lstStyle/>
          <a:p>
            <a:r>
              <a:rPr lang="en-US" dirty="0"/>
              <a:t>Regular </a:t>
            </a:r>
            <a:r>
              <a:rPr lang="en-US" dirty="0" smtClean="0"/>
              <a:t>housekeeping</a:t>
            </a:r>
            <a:endParaRPr lang="en-US" dirty="0"/>
          </a:p>
          <a:p>
            <a:r>
              <a:rPr lang="en-US" dirty="0"/>
              <a:t>Use </a:t>
            </a:r>
            <a:r>
              <a:rPr lang="en-US" dirty="0" smtClean="0"/>
              <a:t>enclosures</a:t>
            </a:r>
            <a:endParaRPr lang="en-US" dirty="0"/>
          </a:p>
          <a:p>
            <a:r>
              <a:rPr lang="en-US" dirty="0"/>
              <a:t>Air filters in your central </a:t>
            </a:r>
            <a:r>
              <a:rPr lang="en-US" dirty="0" smtClean="0"/>
              <a:t>heating/cooling system</a:t>
            </a:r>
            <a:endParaRPr lang="en-US" dirty="0"/>
          </a:p>
          <a:p>
            <a:r>
              <a:rPr lang="en-US" dirty="0"/>
              <a:t>Window screens</a:t>
            </a:r>
          </a:p>
          <a:p>
            <a:endParaRPr lang="en-US" dirty="0"/>
          </a:p>
        </p:txBody>
      </p:sp>
      <p:pic>
        <p:nvPicPr>
          <p:cNvPr id="15362" name="Picture 2" descr="http://www.themaidsftworth.com/images/house-clea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152" y="3782614"/>
            <a:ext cx="4617695" cy="307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23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Characterize how your physical family archives are </a:t>
            </a:r>
            <a:r>
              <a:rPr lang="en-US" dirty="0" smtClean="0"/>
              <a:t>currently </a:t>
            </a:r>
            <a:r>
              <a:rPr lang="en-US" dirty="0"/>
              <a:t>stored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Organized </a:t>
            </a:r>
            <a:r>
              <a:rPr lang="en-US" dirty="0"/>
              <a:t>and properly stored in a few known </a:t>
            </a:r>
            <a:r>
              <a:rPr lang="en-US" dirty="0" smtClean="0"/>
              <a:t>locations</a:t>
            </a:r>
            <a:endParaRPr lang="en-US" dirty="0"/>
          </a:p>
          <a:p>
            <a:r>
              <a:rPr lang="en-US" dirty="0"/>
              <a:t>Sort of organized and stored pretty well </a:t>
            </a:r>
          </a:p>
          <a:p>
            <a:r>
              <a:rPr lang="en-US" dirty="0"/>
              <a:t>Not very organized, but you know where most of it </a:t>
            </a:r>
            <a:r>
              <a:rPr lang="en-US" dirty="0" smtClean="0"/>
              <a:t>is</a:t>
            </a:r>
            <a:endParaRPr lang="en-US" dirty="0"/>
          </a:p>
          <a:p>
            <a:r>
              <a:rPr lang="en-US" dirty="0"/>
              <a:t>It’s a mess and one day you hope to get it </a:t>
            </a:r>
            <a:r>
              <a:rPr lang="en-US" dirty="0" smtClean="0"/>
              <a:t>organized</a:t>
            </a:r>
            <a:endParaRPr lang="en-US" dirty="0"/>
          </a:p>
          <a:p>
            <a:r>
              <a:rPr lang="en-US" dirty="0"/>
              <a:t>In scrapbooks and albums or framed and on display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85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Why </a:t>
            </a:r>
            <a:r>
              <a:rPr lang="en-US" dirty="0" smtClean="0"/>
              <a:t>Your </a:t>
            </a:r>
            <a:r>
              <a:rPr lang="en-US" dirty="0"/>
              <a:t>Archives Matter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5486400" cy="6172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Almost </a:t>
            </a:r>
            <a:r>
              <a:rPr lang="en-US" sz="2800" dirty="0"/>
              <a:t>everyone </a:t>
            </a:r>
            <a:r>
              <a:rPr lang="en-US" sz="2800" dirty="0" smtClean="0"/>
              <a:t>has </a:t>
            </a:r>
            <a:r>
              <a:rPr lang="en-US" sz="2800" dirty="0"/>
              <a:t>family </a:t>
            </a:r>
            <a:r>
              <a:rPr lang="en-US" sz="2800" dirty="0" smtClean="0"/>
              <a:t>archives</a:t>
            </a:r>
            <a:endParaRPr lang="en-US" sz="2800" dirty="0"/>
          </a:p>
          <a:p>
            <a:r>
              <a:rPr lang="en-US" sz="2800" dirty="0"/>
              <a:t>They tell the story of who we </a:t>
            </a:r>
            <a:r>
              <a:rPr lang="en-US" sz="2800" dirty="0" smtClean="0"/>
              <a:t>are</a:t>
            </a:r>
            <a:endParaRPr lang="en-US" sz="2800" dirty="0"/>
          </a:p>
          <a:p>
            <a:r>
              <a:rPr lang="en-US" sz="2800" dirty="0"/>
              <a:t>Future generations will have a record of where they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came from (answers questions: who, when, where and  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sometimes why)</a:t>
            </a:r>
            <a:endParaRPr lang="en-US" sz="2800" dirty="0"/>
          </a:p>
          <a:p>
            <a:r>
              <a:rPr lang="en-US" sz="2800" dirty="0"/>
              <a:t>Family archives tell the story of our </a:t>
            </a:r>
            <a:r>
              <a:rPr lang="en-US" sz="2800" dirty="0" smtClean="0"/>
              <a:t>communities</a:t>
            </a:r>
            <a:endParaRPr lang="en-US" sz="2800" dirty="0"/>
          </a:p>
          <a:p>
            <a:r>
              <a:rPr lang="en-US" sz="2800" dirty="0"/>
              <a:t>Family treasures can become national </a:t>
            </a:r>
            <a:r>
              <a:rPr lang="en-US" sz="2800" dirty="0" smtClean="0"/>
              <a:t>treasures (Amelia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Boynton Robinson Collection)</a:t>
            </a:r>
            <a:endParaRPr lang="en-US" sz="2800" dirty="0"/>
          </a:p>
          <a:p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socialwelfarehistory.com/wp/wp-content/uploads/2012/03/Large-Black-Family-on-Relie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767" y="2362200"/>
            <a:ext cx="3543300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42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on Use of Physical Collections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1"/>
            <a:ext cx="8991600" cy="25146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Never repair with pressure sensitive tapes or </a:t>
            </a:r>
            <a:r>
              <a:rPr lang="en-US" dirty="0" smtClean="0"/>
              <a:t>commercial adhesives</a:t>
            </a:r>
            <a:endParaRPr lang="en-US" dirty="0"/>
          </a:p>
          <a:p>
            <a:r>
              <a:rPr lang="en-US" dirty="0"/>
              <a:t>Segregate acidic items like newspaper </a:t>
            </a:r>
            <a:r>
              <a:rPr lang="en-US" dirty="0" smtClean="0"/>
              <a:t>clippings</a:t>
            </a:r>
            <a:endParaRPr lang="en-US" dirty="0"/>
          </a:p>
          <a:p>
            <a:r>
              <a:rPr lang="en-US" dirty="0"/>
              <a:t>No clips, pins or rubber </a:t>
            </a:r>
            <a:r>
              <a:rPr lang="en-US" dirty="0" smtClean="0"/>
              <a:t>bands</a:t>
            </a:r>
            <a:endParaRPr lang="en-US" dirty="0"/>
          </a:p>
          <a:p>
            <a:r>
              <a:rPr lang="en-US" dirty="0"/>
              <a:t>View your collection items with clean hands in </a:t>
            </a:r>
            <a:r>
              <a:rPr lang="en-US" dirty="0" smtClean="0"/>
              <a:t>an </a:t>
            </a:r>
            <a:r>
              <a:rPr lang="en-US" dirty="0"/>
              <a:t>area that is clean and uncluttered</a:t>
            </a:r>
          </a:p>
          <a:p>
            <a:endParaRPr lang="en-US" dirty="0"/>
          </a:p>
        </p:txBody>
      </p:sp>
      <p:pic>
        <p:nvPicPr>
          <p:cNvPr id="16386" name="Picture 2" descr="https://pennrare.files.wordpress.com/2015/11/mauchly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800" y="3697834"/>
            <a:ext cx="4102399" cy="307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30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Caring for Books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304800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Shelved upright, fully </a:t>
            </a:r>
            <a:r>
              <a:rPr lang="en-US" dirty="0" smtClean="0"/>
              <a:t>supported</a:t>
            </a:r>
            <a:endParaRPr lang="en-US" dirty="0"/>
          </a:p>
          <a:p>
            <a:r>
              <a:rPr lang="en-US" dirty="0"/>
              <a:t>Oversize books can be shelved spine down or </a:t>
            </a:r>
            <a:r>
              <a:rPr lang="en-US" dirty="0" smtClean="0"/>
              <a:t>flat</a:t>
            </a:r>
            <a:endParaRPr lang="en-US" dirty="0"/>
          </a:p>
          <a:p>
            <a:r>
              <a:rPr lang="en-US" dirty="0"/>
              <a:t>Don’t pull books out from the head </a:t>
            </a:r>
            <a:r>
              <a:rPr lang="en-US" dirty="0" smtClean="0"/>
              <a:t>cap</a:t>
            </a:r>
            <a:endParaRPr lang="en-US" dirty="0"/>
          </a:p>
          <a:p>
            <a:r>
              <a:rPr lang="en-US" dirty="0"/>
              <a:t>Store fragile books in fitted </a:t>
            </a:r>
            <a:r>
              <a:rPr lang="en-US" dirty="0" smtClean="0"/>
              <a:t>boxes</a:t>
            </a:r>
            <a:endParaRPr lang="en-US" dirty="0"/>
          </a:p>
          <a:p>
            <a:r>
              <a:rPr lang="en-US" dirty="0"/>
              <a:t>Don’t fold over corners, use </a:t>
            </a:r>
            <a:r>
              <a:rPr lang="en-US" dirty="0" smtClean="0"/>
              <a:t>Post-it </a:t>
            </a:r>
            <a:r>
              <a:rPr lang="en-US" dirty="0"/>
              <a:t>notes, notate, or </a:t>
            </a:r>
            <a:r>
              <a:rPr lang="en-US" dirty="0" smtClean="0"/>
              <a:t>leave </a:t>
            </a:r>
            <a:r>
              <a:rPr lang="en-US" dirty="0"/>
              <a:t>any extraneous material inside the </a:t>
            </a:r>
            <a:r>
              <a:rPr lang="en-US" dirty="0" smtClean="0"/>
              <a:t>pages</a:t>
            </a:r>
            <a:endParaRPr lang="en-US" dirty="0"/>
          </a:p>
          <a:p>
            <a:r>
              <a:rPr lang="en-US" dirty="0"/>
              <a:t>Don’t leave it open, face down, or stacked with </a:t>
            </a:r>
            <a:r>
              <a:rPr lang="en-US" dirty="0" smtClean="0"/>
              <a:t>others</a:t>
            </a:r>
            <a:r>
              <a:rPr lang="en-US" dirty="0"/>
              <a:t>, face up</a:t>
            </a:r>
          </a:p>
          <a:p>
            <a:endParaRPr lang="en-US" dirty="0"/>
          </a:p>
        </p:txBody>
      </p:sp>
      <p:pic>
        <p:nvPicPr>
          <p:cNvPr id="17410" name="Picture 2" descr="http://realfengshuisolutions.files.wordpress.com/2011/03/bookshelv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86200"/>
            <a:ext cx="4067175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www.christopherfielden.com/images/BooksHDR_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419600"/>
            <a:ext cx="3943350" cy="153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30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Storing 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1"/>
            <a:ext cx="8610600" cy="304799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File cabinets </a:t>
            </a:r>
            <a:r>
              <a:rPr lang="en-US" dirty="0" smtClean="0"/>
              <a:t>best </a:t>
            </a:r>
            <a:r>
              <a:rPr lang="en-US" dirty="0"/>
              <a:t>quality folders; hanging files are </a:t>
            </a:r>
            <a:r>
              <a:rPr lang="en-US" dirty="0" smtClean="0"/>
              <a:t>best</a:t>
            </a:r>
            <a:endParaRPr lang="en-US" dirty="0"/>
          </a:p>
          <a:p>
            <a:r>
              <a:rPr lang="en-US" dirty="0"/>
              <a:t>Boxes </a:t>
            </a:r>
            <a:r>
              <a:rPr lang="en-US" dirty="0" smtClean="0"/>
              <a:t>–various </a:t>
            </a:r>
            <a:r>
              <a:rPr lang="en-US" dirty="0"/>
              <a:t>sizes and designs depending on what you </a:t>
            </a:r>
            <a:r>
              <a:rPr lang="en-US" dirty="0" smtClean="0"/>
              <a:t>are </a:t>
            </a:r>
            <a:r>
              <a:rPr lang="en-US" dirty="0"/>
              <a:t>storing; sturdy, chemically stable; no holes and snug </a:t>
            </a:r>
            <a:r>
              <a:rPr lang="en-US" dirty="0" smtClean="0"/>
              <a:t>lids</a:t>
            </a:r>
            <a:endParaRPr lang="en-US" dirty="0"/>
          </a:p>
          <a:p>
            <a:r>
              <a:rPr lang="en-US" dirty="0" smtClean="0"/>
              <a:t>Acid-free</a:t>
            </a:r>
            <a:r>
              <a:rPr lang="en-US" dirty="0"/>
              <a:t>, </a:t>
            </a:r>
            <a:r>
              <a:rPr lang="en-US" dirty="0" smtClean="0"/>
              <a:t>lignin-free </a:t>
            </a:r>
            <a:r>
              <a:rPr lang="en-US" dirty="0"/>
              <a:t>and buffered paper, board and </a:t>
            </a:r>
            <a:r>
              <a:rPr lang="en-US" dirty="0" smtClean="0"/>
              <a:t>tissue</a:t>
            </a:r>
            <a:endParaRPr lang="en-US" dirty="0"/>
          </a:p>
          <a:p>
            <a:r>
              <a:rPr lang="en-US" dirty="0"/>
              <a:t>Polyester, polyethylene or polypropylene if using </a:t>
            </a:r>
            <a:r>
              <a:rPr lang="en-US" dirty="0" smtClean="0"/>
              <a:t>plastic</a:t>
            </a:r>
            <a:endParaRPr lang="en-US" dirty="0"/>
          </a:p>
          <a:p>
            <a:r>
              <a:rPr lang="en-US" dirty="0"/>
              <a:t>Use folders instead of envelopes so </a:t>
            </a:r>
            <a:r>
              <a:rPr lang="en-US" dirty="0" smtClean="0"/>
              <a:t>you </a:t>
            </a:r>
            <a:r>
              <a:rPr lang="en-US" dirty="0"/>
              <a:t>avoid causing damage when </a:t>
            </a:r>
            <a:r>
              <a:rPr lang="en-US" dirty="0" smtClean="0"/>
              <a:t>getting </a:t>
            </a:r>
            <a:r>
              <a:rPr lang="en-US" dirty="0"/>
              <a:t>things in and out</a:t>
            </a:r>
          </a:p>
          <a:p>
            <a:endParaRPr lang="en-US" dirty="0"/>
          </a:p>
        </p:txBody>
      </p:sp>
      <p:pic>
        <p:nvPicPr>
          <p:cNvPr id="18434" name="Picture 2" descr="http://www.wilsonwrites.com/wp-content/uploads/2012/05/finance-documents-storage-30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73181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safestoragedepot.com/blog/wp-content/uploads/2013/11/Self-Storage-Toront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48098"/>
            <a:ext cx="22860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http://www.storagewest.com/wp-content/uploads/2014/09/old-scrapboo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53" y="3714747"/>
            <a:ext cx="1871782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52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Storing Photographs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9079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Best if enclosures have passed the Photographic Activity </a:t>
            </a:r>
            <a:r>
              <a:rPr lang="en-US" dirty="0" smtClean="0"/>
              <a:t>Test</a:t>
            </a:r>
            <a:r>
              <a:rPr lang="en-US" dirty="0"/>
              <a:t>, </a:t>
            </a:r>
            <a:r>
              <a:rPr lang="en-US" dirty="0" smtClean="0"/>
              <a:t>P.A.T. (https</a:t>
            </a:r>
            <a:r>
              <a:rPr lang="en-US" dirty="0"/>
              <a:t>://</a:t>
            </a:r>
            <a:r>
              <a:rPr lang="en-US" dirty="0" smtClean="0"/>
              <a:t>www.imagepermanenceinstitute.org/testing/pat) </a:t>
            </a:r>
            <a:endParaRPr lang="en-US" dirty="0"/>
          </a:p>
          <a:p>
            <a:r>
              <a:rPr lang="en-US" dirty="0"/>
              <a:t>Avoid plastic sleeves if storing in areas where humidity </a:t>
            </a:r>
            <a:r>
              <a:rPr lang="en-US" dirty="0" smtClean="0"/>
              <a:t>runs high</a:t>
            </a:r>
          </a:p>
          <a:p>
            <a:r>
              <a:rPr lang="en-US" dirty="0"/>
              <a:t>W</a:t>
            </a:r>
            <a:r>
              <a:rPr lang="en-US" dirty="0" smtClean="0"/>
              <a:t>hen </a:t>
            </a:r>
            <a:r>
              <a:rPr lang="en-US" dirty="0"/>
              <a:t>storing photographs in an album use mounting </a:t>
            </a:r>
          </a:p>
          <a:p>
            <a:r>
              <a:rPr lang="en-US" dirty="0"/>
              <a:t>corners; albums should be constructed with good quality </a:t>
            </a:r>
          </a:p>
          <a:p>
            <a:r>
              <a:rPr lang="en-US" dirty="0"/>
              <a:t>paper and/or stable plastic pages (no </a:t>
            </a:r>
            <a:r>
              <a:rPr lang="en-US" dirty="0" smtClean="0"/>
              <a:t>self-adhesive </a:t>
            </a:r>
            <a:r>
              <a:rPr lang="en-US" dirty="0"/>
              <a:t>albums </a:t>
            </a:r>
            <a:r>
              <a:rPr lang="en-US" dirty="0" smtClean="0"/>
              <a:t>or </a:t>
            </a:r>
            <a:r>
              <a:rPr lang="en-US" dirty="0"/>
              <a:t>scrapbook pages)</a:t>
            </a:r>
          </a:p>
          <a:p>
            <a:endParaRPr lang="en-US" dirty="0"/>
          </a:p>
        </p:txBody>
      </p:sp>
      <p:pic>
        <p:nvPicPr>
          <p:cNvPr id="19458" name="Picture 2" descr="http://img-aws.ehowcdn.com/615x200/cme/cme_public_images/www_ehow_com/i.ehow.com/images/a07/t7/ul/can-store-photographs-attic-800x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95800"/>
            <a:ext cx="28479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ecx.images-amazon.com/images/I/61pKp5V-BVL._SL1121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" y="3886200"/>
            <a:ext cx="372038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95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Storing Photographs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Preserve albums intact whenever possible and </a:t>
            </a:r>
            <a:r>
              <a:rPr lang="en-US" dirty="0" smtClean="0"/>
              <a:t>store </a:t>
            </a:r>
            <a:r>
              <a:rPr lang="en-US" dirty="0"/>
              <a:t>them in </a:t>
            </a:r>
            <a:r>
              <a:rPr lang="en-US" dirty="0" smtClean="0"/>
              <a:t>boxes</a:t>
            </a:r>
            <a:endParaRPr lang="en-US" dirty="0"/>
          </a:p>
          <a:p>
            <a:r>
              <a:rPr lang="en-US" dirty="0"/>
              <a:t>Store cased photographs in their original </a:t>
            </a:r>
            <a:r>
              <a:rPr lang="en-US" dirty="0" smtClean="0"/>
              <a:t>cases</a:t>
            </a:r>
            <a:endParaRPr lang="en-US" dirty="0"/>
          </a:p>
          <a:p>
            <a:r>
              <a:rPr lang="en-US" dirty="0"/>
              <a:t>Segregate anything that smells funny (possible sign </a:t>
            </a:r>
            <a:r>
              <a:rPr lang="en-US" dirty="0" smtClean="0"/>
              <a:t>of </a:t>
            </a:r>
            <a:r>
              <a:rPr lang="en-US" dirty="0"/>
              <a:t>deterioration); if you have broken glass plates </a:t>
            </a:r>
            <a:r>
              <a:rPr lang="en-US" dirty="0" smtClean="0"/>
              <a:t>store </a:t>
            </a:r>
            <a:r>
              <a:rPr lang="en-US" dirty="0"/>
              <a:t>each piece wrapped </a:t>
            </a:r>
            <a:r>
              <a:rPr lang="en-US" dirty="0" smtClean="0"/>
              <a:t>separately</a:t>
            </a:r>
          </a:p>
          <a:p>
            <a:r>
              <a:rPr lang="en-US" b="1" i="1" u="sng" dirty="0" smtClean="0"/>
              <a:t>Multiple copies.  Store originals and show copies.</a:t>
            </a:r>
            <a:endParaRPr lang="en-US" b="1" i="1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21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382000" cy="914400"/>
          </a:xfrm>
        </p:spPr>
        <p:txBody>
          <a:bodyPr/>
          <a:lstStyle/>
          <a:p>
            <a:r>
              <a:rPr lang="en-US" sz="4800" dirty="0"/>
              <a:t>Problems </a:t>
            </a:r>
            <a:r>
              <a:rPr lang="en-US" sz="4800" dirty="0" smtClean="0"/>
              <a:t>Are </a:t>
            </a:r>
            <a:r>
              <a:rPr lang="en-US" sz="4800" dirty="0"/>
              <a:t>M</a:t>
            </a:r>
            <a:r>
              <a:rPr lang="en-US" sz="4800" dirty="0" smtClean="0"/>
              <a:t>any</a:t>
            </a:r>
            <a:r>
              <a:rPr lang="en-US" sz="4800" dirty="0"/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676400"/>
            <a:ext cx="8610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Because we are primarily concerned with </a:t>
            </a:r>
          </a:p>
          <a:p>
            <a:r>
              <a:rPr lang="en-US" sz="2400" dirty="0"/>
              <a:t>d</a:t>
            </a:r>
            <a:r>
              <a:rPr lang="en-US" sz="2400" dirty="0" smtClean="0"/>
              <a:t>igitization of our photographs at TU </a:t>
            </a:r>
          </a:p>
          <a:p>
            <a:r>
              <a:rPr lang="en-US" sz="2400" dirty="0" smtClean="0"/>
              <a:t>Archives, I will use them as my </a:t>
            </a:r>
          </a:p>
          <a:p>
            <a:r>
              <a:rPr lang="en-US" sz="2400" dirty="0" smtClean="0"/>
              <a:t>Examples.</a:t>
            </a:r>
          </a:p>
          <a:p>
            <a:pPr marL="514350" indent="-514350">
              <a:buAutoNum type="arabicPeriod"/>
            </a:pPr>
            <a:endParaRPr lang="en-US" sz="2400" dirty="0"/>
          </a:p>
          <a:p>
            <a:pPr marL="514350" indent="-514350">
              <a:buAutoNum type="arabicPeriod"/>
            </a:pPr>
            <a:r>
              <a:rPr lang="en-US" sz="2400" dirty="0" smtClean="0"/>
              <a:t>Damaged photos and negatives: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Objective: Importance of Image</a:t>
            </a:r>
          </a:p>
          <a:p>
            <a:pPr marL="514350" indent="-514350"/>
            <a:r>
              <a:rPr lang="en-US" sz="2400" dirty="0"/>
              <a:t>	</a:t>
            </a:r>
            <a:r>
              <a:rPr lang="en-US" sz="2400" dirty="0" smtClean="0"/>
              <a:t>	a. Determine format</a:t>
            </a:r>
          </a:p>
          <a:p>
            <a:pPr marL="514350" indent="-514350"/>
            <a:r>
              <a:rPr lang="en-US" sz="2400" dirty="0"/>
              <a:t>	</a:t>
            </a:r>
            <a:r>
              <a:rPr lang="en-US" sz="2400" dirty="0" smtClean="0"/>
              <a:t>	b. What needs to be done?</a:t>
            </a:r>
          </a:p>
          <a:p>
            <a:pPr marL="514350" indent="-514350"/>
            <a:r>
              <a:rPr lang="en-US" sz="2400" dirty="0"/>
              <a:t>	</a:t>
            </a:r>
            <a:r>
              <a:rPr lang="en-US" sz="2400" dirty="0" smtClean="0"/>
              <a:t>	c. Using right resources</a:t>
            </a:r>
            <a:endParaRPr lang="en-US" sz="2400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7209" y="2819400"/>
            <a:ext cx="3188296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half negitave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67209" y="1524000"/>
            <a:ext cx="3429000" cy="4648200"/>
          </a:xfrm>
          <a:prstGeom prst="rect">
            <a:avLst/>
          </a:prstGeom>
        </p:spPr>
      </p:pic>
      <p:pic>
        <p:nvPicPr>
          <p:cNvPr id="10" name="Picture 9" descr="half negitave001 fix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67209" y="1524000"/>
            <a:ext cx="3391816" cy="455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9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Oversize Collections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3352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Store flat whenever possible, not rolled or </a:t>
            </a:r>
            <a:r>
              <a:rPr lang="en-US" dirty="0" smtClean="0"/>
              <a:t>folded</a:t>
            </a:r>
            <a:endParaRPr lang="en-US" dirty="0"/>
          </a:p>
          <a:p>
            <a:r>
              <a:rPr lang="en-US" dirty="0"/>
              <a:t>Refold newspapers along the original center fold </a:t>
            </a:r>
            <a:r>
              <a:rPr lang="en-US" dirty="0" smtClean="0"/>
              <a:t>with </a:t>
            </a:r>
            <a:r>
              <a:rPr lang="en-US" dirty="0"/>
              <a:t>the edges </a:t>
            </a:r>
            <a:r>
              <a:rPr lang="en-US" dirty="0" smtClean="0"/>
              <a:t>aligned</a:t>
            </a:r>
            <a:endParaRPr lang="en-US" dirty="0"/>
          </a:p>
          <a:p>
            <a:r>
              <a:rPr lang="en-US" dirty="0"/>
              <a:t>Stack </a:t>
            </a:r>
            <a:r>
              <a:rPr lang="en-US" dirty="0" smtClean="0"/>
              <a:t>newspapers </a:t>
            </a:r>
            <a:r>
              <a:rPr lang="en-US" dirty="0"/>
              <a:t>inside fitted boxes in chronological </a:t>
            </a:r>
            <a:r>
              <a:rPr lang="en-US" dirty="0" smtClean="0"/>
              <a:t>order </a:t>
            </a:r>
            <a:endParaRPr lang="en-US" dirty="0"/>
          </a:p>
          <a:p>
            <a:r>
              <a:rPr lang="en-US" dirty="0"/>
              <a:t>If you roll something roll it around a tube, secure it </a:t>
            </a:r>
            <a:r>
              <a:rPr lang="en-US" dirty="0" smtClean="0"/>
              <a:t>in </a:t>
            </a:r>
            <a:r>
              <a:rPr lang="en-US" dirty="0"/>
              <a:t>place by wrapping with tissue and tying with </a:t>
            </a:r>
            <a:r>
              <a:rPr lang="en-US" dirty="0" smtClean="0"/>
              <a:t>cotton </a:t>
            </a:r>
            <a:r>
              <a:rPr lang="en-US" dirty="0"/>
              <a:t>tying tape, then place into </a:t>
            </a:r>
            <a:r>
              <a:rPr lang="en-US" dirty="0" smtClean="0"/>
              <a:t>a </a:t>
            </a:r>
            <a:r>
              <a:rPr lang="en-US" dirty="0"/>
              <a:t>larger diameter tube capped at </a:t>
            </a:r>
            <a:r>
              <a:rPr lang="en-US" dirty="0" smtClean="0"/>
              <a:t>both ends</a:t>
            </a:r>
            <a:endParaRPr lang="en-US" dirty="0"/>
          </a:p>
        </p:txBody>
      </p:sp>
      <p:pic>
        <p:nvPicPr>
          <p:cNvPr id="20482" name="Picture 2" descr="http://blogs.library.duke.edu/rubenstein/files/2012/07/IMG_05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038600"/>
            <a:ext cx="3495675" cy="262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www.degruyter.com/view/j/rest.2014.35.issue-3-4/res-2014-0011/graphic/res-2014-0011_figur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394993"/>
            <a:ext cx="3362325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65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Audio Visual Stuff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4419600" cy="5638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Handle grooved and optical discs by the edges or </a:t>
            </a:r>
            <a:r>
              <a:rPr lang="en-US" dirty="0" smtClean="0"/>
              <a:t>center </a:t>
            </a:r>
            <a:r>
              <a:rPr lang="en-US" dirty="0"/>
              <a:t>hole </a:t>
            </a:r>
            <a:r>
              <a:rPr lang="en-US" dirty="0" smtClean="0"/>
              <a:t>only</a:t>
            </a:r>
            <a:endParaRPr lang="en-US" dirty="0"/>
          </a:p>
          <a:p>
            <a:r>
              <a:rPr lang="en-US" dirty="0"/>
              <a:t>Handle open reel and magnetic tape by the edges or </a:t>
            </a:r>
            <a:r>
              <a:rPr lang="en-US" dirty="0" smtClean="0"/>
              <a:t>outer </a:t>
            </a:r>
            <a:r>
              <a:rPr lang="en-US" dirty="0"/>
              <a:t>shell only; do not touch the </a:t>
            </a:r>
            <a:r>
              <a:rPr lang="en-US" dirty="0" smtClean="0"/>
              <a:t>spools</a:t>
            </a:r>
            <a:endParaRPr lang="en-US" dirty="0"/>
          </a:p>
          <a:p>
            <a:r>
              <a:rPr lang="en-US" dirty="0"/>
              <a:t>Handle film only by the </a:t>
            </a:r>
            <a:r>
              <a:rPr lang="en-US" dirty="0" smtClean="0"/>
              <a:t>edge</a:t>
            </a:r>
            <a:endParaRPr lang="en-US" dirty="0"/>
          </a:p>
          <a:p>
            <a:r>
              <a:rPr lang="en-US" dirty="0"/>
              <a:t>Store all formats </a:t>
            </a:r>
            <a:r>
              <a:rPr lang="en-US" dirty="0" smtClean="0"/>
              <a:t>upright</a:t>
            </a:r>
            <a:endParaRPr lang="en-US" dirty="0"/>
          </a:p>
          <a:p>
            <a:r>
              <a:rPr lang="en-US" dirty="0"/>
              <a:t>Keep playback equipment clean and well </a:t>
            </a:r>
            <a:r>
              <a:rPr lang="en-US" dirty="0" smtClean="0"/>
              <a:t>maintained</a:t>
            </a:r>
            <a:endParaRPr lang="en-US" dirty="0"/>
          </a:p>
          <a:p>
            <a:r>
              <a:rPr lang="en-US" dirty="0"/>
              <a:t>If it’s badly deteriorating consult a </a:t>
            </a:r>
            <a:r>
              <a:rPr lang="en-US" dirty="0" smtClean="0"/>
              <a:t>specialist </a:t>
            </a:r>
            <a:r>
              <a:rPr lang="en-US" dirty="0"/>
              <a:t>and copy to new media</a:t>
            </a:r>
          </a:p>
          <a:p>
            <a:endParaRPr lang="en-US" dirty="0"/>
          </a:p>
        </p:txBody>
      </p:sp>
      <p:pic>
        <p:nvPicPr>
          <p:cNvPr id="21506" name="Picture 2" descr="https://encrypted-tbn1.gstatic.com/images?q=tbn:ANd9GcQbfFjBlubzVbI1b9aXkOmGvV9no7FRVjUtbQ0kv2PSxebsZ71e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140" y="2191173"/>
            <a:ext cx="3526059" cy="237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66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Display of Family Archives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Interior rooms are more stable than those with outside </a:t>
            </a:r>
            <a:r>
              <a:rPr lang="en-US" dirty="0" smtClean="0"/>
              <a:t>walls</a:t>
            </a:r>
            <a:endParaRPr lang="en-US" dirty="0"/>
          </a:p>
          <a:p>
            <a:r>
              <a:rPr lang="en-US" dirty="0"/>
              <a:t>Don’t store or display your family archives above or </a:t>
            </a:r>
            <a:r>
              <a:rPr lang="en-US" dirty="0" smtClean="0"/>
              <a:t>immediately </a:t>
            </a:r>
            <a:r>
              <a:rPr lang="en-US" dirty="0"/>
              <a:t>adjacent to heat vents, radiators and </a:t>
            </a:r>
            <a:r>
              <a:rPr lang="en-US" dirty="0" smtClean="0"/>
              <a:t>fireplaces</a:t>
            </a:r>
            <a:endParaRPr lang="en-US" dirty="0"/>
          </a:p>
          <a:p>
            <a:r>
              <a:rPr lang="en-US" dirty="0"/>
              <a:t>Don’t hang framed works of any value on outside walls; use </a:t>
            </a:r>
            <a:r>
              <a:rPr lang="en-US" dirty="0" smtClean="0"/>
              <a:t>spacers </a:t>
            </a:r>
            <a:r>
              <a:rPr lang="en-US" dirty="0"/>
              <a:t>between the frame and the </a:t>
            </a:r>
            <a:r>
              <a:rPr lang="en-US" dirty="0" smtClean="0"/>
              <a:t>wall</a:t>
            </a:r>
            <a:endParaRPr lang="en-US" dirty="0"/>
          </a:p>
          <a:p>
            <a:r>
              <a:rPr lang="en-US" b="1" i="1" u="sng" dirty="0"/>
              <a:t>Make a copy and put this out for viewing; store the original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35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Prepare for Emergencies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r>
              <a:rPr lang="en-US" dirty="0"/>
              <a:t>Protect your rights, secure your health, document </a:t>
            </a:r>
            <a:r>
              <a:rPr lang="en-US" dirty="0" smtClean="0"/>
              <a:t>your </a:t>
            </a:r>
            <a:r>
              <a:rPr lang="en-US" dirty="0"/>
              <a:t>financial </a:t>
            </a:r>
            <a:r>
              <a:rPr lang="en-US" dirty="0" smtClean="0"/>
              <a:t>assets</a:t>
            </a:r>
            <a:endParaRPr lang="en-US" dirty="0"/>
          </a:p>
          <a:p>
            <a:r>
              <a:rPr lang="en-US" dirty="0"/>
              <a:t>Legal </a:t>
            </a:r>
            <a:r>
              <a:rPr lang="en-US" dirty="0" smtClean="0"/>
              <a:t>records</a:t>
            </a:r>
            <a:endParaRPr lang="en-US" dirty="0"/>
          </a:p>
          <a:p>
            <a:r>
              <a:rPr lang="en-US" dirty="0"/>
              <a:t>Historically important </a:t>
            </a:r>
            <a:r>
              <a:rPr lang="en-US" dirty="0" smtClean="0"/>
              <a:t>records</a:t>
            </a:r>
            <a:endParaRPr lang="en-US" dirty="0"/>
          </a:p>
          <a:p>
            <a:r>
              <a:rPr lang="en-US" dirty="0"/>
              <a:t>Make duplicates and store in a safe place outside </a:t>
            </a:r>
            <a:r>
              <a:rPr lang="en-US" dirty="0" smtClean="0"/>
              <a:t>your home</a:t>
            </a:r>
            <a:endParaRPr lang="en-US" dirty="0"/>
          </a:p>
          <a:p>
            <a:r>
              <a:rPr lang="en-US" dirty="0"/>
              <a:t>“Grab and Go” </a:t>
            </a:r>
            <a:r>
              <a:rPr lang="en-US" dirty="0" smtClean="0"/>
              <a:t>packs</a:t>
            </a:r>
            <a:endParaRPr lang="en-US" dirty="0"/>
          </a:p>
          <a:p>
            <a:r>
              <a:rPr lang="en-US" dirty="0"/>
              <a:t>Preventing damage to originals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59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image preserving photograph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image preserving photograph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http://largeformatphotography.com.au/wp-content/uploads/2013/12/KlinskyBo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61" y="160337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oldworldrestorations.com/blog/image.axd?picture=%2F2012%2F12%2F20669_270414051788_270247471788_4394193_2019682_n+-+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3865"/>
            <a:ext cx="4246065" cy="318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 descr="data:image/jpeg;base64,/9j/4AAQSkZJRgABAQAAAQABAAD/2wCEAAkGBxQTEhUUExQWFhUXGR4ZGBgYFx8YHBoXHRwdFxwfGB0gHigiHRolGxocIjEhJSkrLi4uHCAzODMsNygtLisBCgoKDg0OGhAQGiwcHBwsLCwsLCwsLCwsLCwsLCwsLCwsLCwsLCwsLCwsLCwsLCwsLDcsLCwsLCwsLCwsNzc3K//AABEIAKYBLwMBIgACEQEDEQH/xAAcAAABBAMBAAAAAAAAAAAAAAAGAAQFBwECAwj/xABNEAABAwIDBQUFAwgGCQMFAAABAgMRAAQSITEFBkFRYQcTInGBMpGhscEUI9EzQlJicoLh8FNzkrKz0hUWJCU0Y3TC8ReiozVDRFSD/8QAGAEAAwEBAAAAAAAAAAAAAAAAAAECAwT/xAAnEQACAgEEAgICAgMAAAAAAAAAAQIRAxIhMVEyQRNhBCJxgRQjQv/aAAwDAQACEQMRAD8ApBpMkDmYos2Du4y44A6pwJJgBGZKjkJyMDqaFLb20+Y+dGW0tqFtllppIQpSVLccHtK+9WgJB4JGAH8KAGG8WyLdt5SGMeFJw4lLCpI1OSRUUbJPWnJdX+kaKNxtkKuFqCsJaTmo4UFWI6AFQOWRpSkoq2OMW3SA/wCwJ5mtTYjrV5s7n2ygZaTqEjIDgCSYjPPyyqRY3KsmfZbBVxKoX7sUgelYf5CfCNHia5PPH2Mda4uNAc69BK3AsluFakZzoF4Qco9kGOHCu1ruVZpUrCw0Z5pQojy8NP50L4zzrgFZDY616YZ3damA00AOAaR5fo1HbR7NrF9wqU2UqOvdkoHuSI+FCzr2geM8892OtbNW2IwkKJ5ASfcM6vV3smsZEB2P6w/hRLsfdRq2bS20txKEkwJEyTOZwyczQ869Aodnm9zYjyUFxTToQNVFBAA04jSabsWuNSUjVRCRwzJgfOvUV1sRsiCpZkEajOYmcugoXHZhYBQUEuBQMj7w5GZmJjWks69g4L0VVddnV6gT3JV+wpKj7pmmLu5l2koSq3cBcJCBKZJAKiNcsgTnyr0C1sGJxPvq4j7z8E1xd2JOQeeBGisQJBgjLw6wYqPnn9GnxwKEudzbtv2rdz0gx5wTFOd39xri5ClBKkJBiVCJVy6RxnnoavpnZIEBTjy/NQ/y1lzZgBkFxPHJevDimh55VsLRA82bY2M5bOqadSUrHuI4Ecx+Bpj3Yr0Ttjcq1uSFPhxaoAxYxMAkxIzjM03s+zKwkQ05nlm4T88q0jmVbkOG+x59KBSCBVo7Z3Ct07UFsjGGjhJGLMAhSlQY5CsWfZq0bhhsrcUlweIiBBgnLLTSrjlixPG0VeUClgFXW72Ypt3gWmXXR+sgLT0nED8BXN3ssbU4tX2e5CSJAkAhRMnhGHkKrUQUzgFLAKuvZ/ZMyAe+t7iNZDoEACTlGenxrRnskTjINu9gE5qdTiOQiADrPD8KNf0BS/dikWxV0vdkqVICkW7iFRBbU8CZ5g4og51tbdkYyxW6+GZd656K5UavoClO7FY7vzr0E12QWp1YWPN409b7HrGBLCgZz++Xp/ao1/Q6POWAdawEDrXpf/0h2dB+4VPD75z/ADVwPZHZzkx4eALzk/3qWv6CkedkWyTzrf7COZr0Oey+zA/4VSiOT7iZ46467I7LrLI9w5Bjw98vLnJ7yjW+h0igLPZjJbWVqUFg+HSCOM5a/jTVOz08zXoxG4TKCQi3IH5suqPnqs1vtLcdmAUW4xAHOZ4g5gmDoffS1voKXZ5xe2ekJJzyE1FVaG/WwGmWO9akSpSFpklIVhKhhnnB6aVV9WnZJ1tfbT+0PnRTvGzAtVD85lXwfe/Ghe09tH7Q+dG287eFqzV/yV/4zh+tMQOKUYI6ifwqy+x9aVB9vQ4mz6GU/T41WiTVsdkVikWz7wSS4F4TEklACVwBxMz1zrHP4Ua4uQo2C4XHHJMpQuAAZkxqYPLhRAE5kwfODQ/ue0AtYiD4VKOEpxTigweMcaKAjz93CuZr9mXeyOYT59cq1Unof55511w+7yFZV0ooLOO0nFIUnCEwUjVI5c/Wou22orvRjCAnKThjI/8Amnu39pNh9DMnFgnhEEHX0BofdaBWiSoAqAMKIgZcAfT1rtUI1wY2ybutoKSoBCEYSmcwTz60/wBiXJfErAEKHs5SDP4UObxvptnWW0JkLITm4TGogTJnOY6Gp3doEYRBkxMjzocY9BbO720kBSkhlxWEkagaGJE03XtBOctKEHQL4fzxru6622tSnVBIK1ATxJIgCOOuX4VGv7WQp5xgoXiCykZDSAMWRnCVGJ6inoj0Fs43m97LeRt1n98VJ7OuEPC2dSgpDoJwqM6KCc/jVW7YsXHrk90FOdzPeJAzSBkTnqPjVl7oibWyIz8Ks/36mUY1wNNjq6uXgVYW2YCoBKSTGKNMuHWmN3fvNycLROo8BEf+/TpUnd3hRiCW1qyJxADCDJMGSOAPwoX3h20FoUUQE5CdSSqflh0z1FXSJtja832ukkJCGDJgHAr5Y6KNk3SnUW7rgSFqSvFgSQPagcTwHGqdsHShCCqcWJRhWvEcf5zq3t2XMVvbKIwnCrKZ/P8AKs8iWkqPJE9oloStpSclFp1EjJUqThGfST76hbPaam7Zl9JIWo4JGX5sq+Ioi7RFQpj9/wClB901/ulk55uJiOHgV9PpWMdpGnMCVt98VhRU46uIAAmfPlXZe+gOjyx5p/jVcd0o6Trwp69slwZFUkCSM+U11mBYO6m2VP3HjeKiULhGIwPDxGhNHV/tdpkgLVBNVP2dWS0XqCpJALayMtQU8K4doF84bx1I4LgHkAlHwzpDLsbcCgCDINbiqi7NNsgLV32KEj2sUpB158h1q1FbQaCQouJAOhkUAR2+bhTZPqSSkhEgpJBGY0IzBqlHdsOf/s3AP9av/NV5bWZFww42gg4k4ZBy4HX3VXW8m6yG0JlKJAIUpKuPDEOBoQAlb7yPApBdcIBkhTijmOeenSii231SoDEFBXCFmJ6gz8KDV7Fc7xLfFUcCInn76ktq7tOWywFQuIJKQYAJGuWRpiDntNtnVrtw2pSY7ycKiNSjWPWmmzbw2yApxxfXMqj40Sb1263HGUNiScevmNaAd7rRwIWCCnD1y1AoAkLzfhCyUh0hHOCCfdp9akN0N4e/eW2FYvulEaxlGs1UjdiskwCQNYGk5Z+pij/stt1JcuFxIDZkxmJgjynP3UmAx7UWyLVYIiSFRw9lYke81SNegu1hiNnLKgCoLgH9XCox8a8+VMXsOjtae2j9ofOjvfc/c2Q/5PzWT9aBLP8AKI/aHzo836Pgsh/yAflVCYLNmre7J9qoYs3SuSS8QhI1UQ2kwJy05mqga1NHu6bKzaoWD4UPuTyCi2iFRoSPlWOZWjXHyWfucpC+8KQQcUcMwCY011j09xFgzOvw/GhLszu0rDqQQSlUjqgqJB+Jz8qMgM9PnXPJfsylwcZI5+8VsZImI9RW6weXz/CtCkngPf8AwppMVghvLte3afJUUh1MiYxZTxjOfxqOTtxu4BcIWGm8lqbHtEkRxBHH1IrO9PZ0txxTlu4lSlrUpXeLgAHMBMI58zwp3u/uo+zbONHASZIIWIBI4+6uy0ZERtraVs82pNum8UtPi7xUQlU8SokxMiIoi7OL5xyO8ChhCUkHMFXiMg+Q04VH7K3RfZCxhSoLIn7xPCdc+tT25GzHrdTgdQEpKgUkKBknFJy0yihtUBPu2iHVpxBKi2oqH6quB6aVEb2XARb96ttPeBYSlQElJWcMjnkfllUhsGxU04+pcfeLJT4gfDiJHzpvtSwdeJBSkoxSAVJOmhjPP8BTtAVPZ7cuLYXCMIx3KiHCoaahWGCM5J91WXuamLWx6IV/fqL2pum6v2Eo/tgZ0QbFs1MNWzax4kJUFQQQPEDUzew0SWxylaXDzUpJ8gpX41W23EPttraS00Wf6Qg450n2teGLDn8aL7TYXduPLFxk4VEAJMDFPXPU01f3US4cS7jErTEpJJjzJp649hTK73p3gbABbZlxSQCpwAlspMgpOhqyt2LouWts4rMqCyYyElZ+A0qB2j2cocBm5AHRufrRRsnZ3cssspVjwYpVETiUVaHzrPJJONDityI7Rznb+S/pUHZMqcsbdoAlOELPmMQ/CpntMQcVseQX8cNddwL5AZt21foHDlMkCTnHAGoiv2Rf/JD7st9y6SoJSlEkKUmfEchUodlLeeSVxhWczhCTGs5CAY4RTrbe9WyWnVNPqAWk5jAv6CDTUb9bHyHfZDSUumOUZV02ZBgzsppCm1CcSBgTJnKDrNVHvy601eXDhcXiC/ZRhkYgmJM5aTpVj7F30s7tZbt3e8WlJXGFQgCEkyR+tW20d0rF1xTr1u0pajKlFJJJ05+VIChrTabaTJKgDlCAJ5QQSPfUwztJtRgOuIGETjGKT0hR9x5CrMu9h7IaBK2GUgGPYVrXG0ttirPgaZJ/YXTAcbgvoFg6pJKh3ijpn7KOatfWtrvZiXUF6cRmQjEIMaBRGhJ1+dEWzNnsNo7tltKW1SqEyATkP58q7J2QyElAQMJMkSc5140AAew0NXDiFOY0LnME+EgEQJ1nhnR3tO3aLai4kFIGeU5AyPjFdLbZjTfsISOsZ/GnDrQUMKgCORpAZSihHtIZbVbwfbxAiOIBBM0WNKJHLMj3EiudzZocyWlKvMUAAey7ZhhkrKUq71GLCrDjGqRh5if5OUM9wW8KrmP6I5ccqsMbKay+7TkIGWg1gdKb31i2226tKEJV3agVAQYifpQxFUdp8mzXmopiQDOWWlUTV6do+L7C4pQ1ETEHQ/CqLqYcDO1n+UR+0PnR7v0MrP8A6dP0oCs/yiP2h8xR9v0fDZ/9On8PpVCYKNJzq5eyexQ7alpYkKWXeWQBaiefhn3VTjZzq6eyW4AtrcR4vtLzc/qloOEf2oPvrDOria43TJ/c3YibdbikgyfBJ5JUcvl7qJlHPjWlk0EqUBpKveVTXTjwrnT3LZA7wbZeRdFttRCQEk6cROWVRe0NvXLeZcURpEJ/Cp7aGz1LuXFoSFEYZBVEDDrmKjxu6u4KsSlJKCU5qgFWRSYTkeo/kd6qjAap3yUEDFcsp4SU5yAJHtRIkcOWVEO7m103DK1BxLuFQSSIPXOONBV92buEEFQJCsTYkQZSnEVGJywjICizc/YyLVh1CElBLpKkzIB0GExOEgA5550peLGiUvboNhHhBxKIMmIAqQt0IWkEceVCm+WLCyEa+M66iU/Cm1pvA82B7BjKM88hSjFUgb3DdVok8PjXNy1SATnkOdCSd/8APD3QKk+0cUCc4AyM5USMbTS6yVJUkqwSoJMxImjQugs2cCEmIUeOUVH3e0m0TKV6ZZD45082tehtQGBSlK4jJI0HiPDMihra10sktlsF1IGJKDxMaTqBOvyp6I9BbHI3mtoJIfhOuSeU8+tdbXajL7Qdt8RHehs4suEmM+tB93auKYUtpsqbSlRcUNQo6BIHtDCQSakdxEf7CnXO5J5GAiePlUThFLgabsK1ftEetd7YZjUnzn401SRlxp5aDPIVyo1YL9p72HuTySs/Kmm6FkENWahnixYp4Ep0T0zrHa5iKrYD9ac4/RrOwXVNsWciYcdmM4ECK6YL9jJvaite1lmNoOkDXD/dFBRkHOr+21slF0q4CkABZSQ4UiQAAPD6jPShTercZLpQ4ypAMQtIHLQiNTGRJ1itiRn2Ff8AHuT/AECv76BV6W10lwqAIyJGvEGqn7Kd2XLa8cUogpLRSOftoOnpXaytXRdXLhCik3C0pSFBJMqOYnLhQgJTf3ZDpViEqSToOBA5e+hPYdqULEmDiEUYNbzKQFYPCCApAUoKJOLARPUEkTyphabMQXMTg8EjCJjMmTPWmIs2yTASJk4Z+NPJoNu9oi0snHG1FQQ4pKT7Rwl3DAJ1I09KFbvfa8hIbUgqVJw5FYGgBHPp0qRlsKcggZ59Mq4ObQbBgrTJMa8TVT7P2ntJbiceIIkFRIywzn8JgU3sUXarprvEKw96g5DhjGZ6RQBa15thtgDGc1EwPUimze9DJkk5AxIzoB7XbhSHGYmMBmNM1mKHd3tsBDZLiSsY/Z5ykjLrxpgXvaXSXEhScwaa7eci3eg5htXyoR2XvGy20CFhAIBUlfhIkGMP6c+lZs94E3JfQhZGFhZUYzElIBHvNJoAM3/2oXdnupIjCcsojwkRx5TnnJNUbV8dp0fY1EEEYToI4HXKqHqIcDZ2s/yiP2h86PN+Dlaf9Mj+8qgOz/KI/aHzox3uukrWwEmcFu2k9FCZHxqySDGtWhuZtM2+zQ6EAlF2XASeGFtCk9JSo51WAVpVqbtWJc2IqNS856eFMT6prDO6ia492W5YKJBJAEknLl+NZVGKYFRm6t+Xmg5GShlnnyIOWuRqQGprC1ew6ods2hDqnJgEARzgcaabX2YkpOFK8ROIFKoheXiOdPheDlWjt0FCII8q6/kj2Z0yNvdq6ISCHCYkiIEEkjXlFdNntBLSvEVFSpM+VOX7htRBIJwzwyzEZ1op1uMKUwPKKUpxa5GkxhvFdstNpLwkmcIjXMT5UBbf2uClwNoSkBJhRGc4Qo5fLrVkubPYeCC6kKKQYBJ4noYqF3t3QTchAZLbWGTpqo+zpw1qoyVCa3Kd2ReOIUopEkpI8WYz458aNezq8W7cvpVIi3VA64kJ9OVStnuTcpQEC4ZSn84pTmrzkeWfCKJ9g7vs2qCUiXFSFLmSQVTn8Kq0KiVaflTow5JIAMg4vDOgzBHI0Fbcc7+3F2IDjCsahwWAcChzGadelGdy2UYy23iUv2oISZiJM65RQdabrvi3Uy4MSVABSUqiYOL2pkZ8KAB//XZTSHEW6fC4rGkqzKFKgq88+Hnwqd3Hex2iVKHtXC8uA8HCKhb3cd8YcDSjhAAEgmIiNeedEe6+znGLVtDqChXfLMHkUGNKmfixx5JtRHKK624EjL+fdXIKPIfz6V1txnw99caNnwCfalh7y1KjAAX/ANtONlsLVaMlpJUMSj6HDE1GdsY8dscUQF88/Zoj7OnP93tqAkkqJ85NdUFvZi36GL1vcnINL9xqNesrvg055Yf4UU7X3gWwCS2mAJzUeGtD1n2k4l4CykZ64ycuelaiHG5jNwH1l5paE4MipMCcQyFbXW6xLq1nH4lqV4ZGpOlFCLwuNYoiYIznUipIuCYkTymgCuV7rJQsKCX5HAAqEcRmMqi9s2t0gyw2+hQzBSxjxcADOQPpVuRWaLAq5uwuHNhBp9pwvEmUBAC474kZRyzqv7LY120+lf2W4KU6fdKJ005cda9A7SuktgrUQABqomMyBwE02a202dCg+To92cUgK8tHbhcA29wga5tkD1p/ZW7/AHrXgcjvEz4TpInhpR23tFB/NV6EK+Sq3Ny2YBDgkgeysZ+Yp2IrHte2fcOvNdy26tPdZ4ElQnEoiYHzoLb2NeBn8g/jxz+TUOEcqura+3H2XUNM24exJUqS7giFERGEzUnsm7dcTLrSWjyDhV9BSGUA1sa9JRjtXlwZ9lQERppkONHO5Oz1J+1KXbraUWSnxBUEFQOqtTVmbTvwynEdMzmY0zoe2Fvai9LrYaIwIKjKpnMCNBQworjtDYwWixhgQc8Uzkfdr8KpOvQfbBH2RRHMj1wKNefKiHBUtjtaflEftD51O7VP3noKgrP8oj9ofMUQbat1IcGIRiQlY6pVMH4VZIznSr47LrXvNkFMxLiz7j/CqGRqKv3spxDZQw64nY6+I5VzfkcGmMx2ebVGJy1gnAorB08HhSR54jRi4o8vlULu5shFqta8P3q0hTkmTKjiIHIA1JB3M5fWsao0e+5m82ghhhbzuIpQUghME+IhOnma2f2g2BJQ7EAzAindu0lxCkqSCJSYI5GR8RW9+tKEnFoco866scU4oxk3ZCubyW4GYc9w/GtLXei2cWlsJdlRAExEnLn1oM2nsotLKQ46Bw8c5eoNNNgNKF0z96ojvE8E55j9WavRHoVstpQzIyyyqK2/t427gQGkqBSFEkkayOR5VLO6nzPGgjf9KftSSXAkhtOWoPi4+iprPGlbHLg2ve0BLZlVuI0yd4n9ytrftEaIk2zg4GFg+fAVrabNt7i2HeIC1IUQVISYIEmQYBlIMTplxoUs933T3fdqSQ4mTizhf6ORygxNa6EKyy9gbdbvEOKbQpOBQBxEGSfLoKfLWEIWtQJCRMAn6UJ9ltmtu3uO8GFZfgpOowpAjpxonvl4WHla+EfOsmlrSH6OLe2GjwwmOLhy9DWi9stpJlIgf8wa8+lVVa733f2hKO8GEuhJGBIyKoPCrVfvULISElOIqGk+yJkma10omxg5vWyFoQGHFFSgmQowJ4yRnU8yYdUJyBga5aUG3aUm4bRorvcIxEDTxEjpw86L0flV5fnn5CsssUkqLiwF7aCcdrGsL+aaIuzq6Q3s9oOKCc1RPHxfxqJ7VkSu3AiSFiemVdNgJR/o1BUEhQJSkEnUqwz151cCHyS+81gy/hPeAcJ1ABqq1WeB1RUCAmRPCRllRtZbfQh0qWEJQA4iESZUkSCcs89DUWu175TCygJSAStJJkz7Mg8Og51oAfbvuJNogpVikJnpmMvSq42/vQUXboxaOKTkYjCqM/dR1u9bMhaVthIKmiFpTAzDqcJI659MqqPefZLi7x4tpWZcXwOuI6dKQFhbG37AAB8UmASZzIyHLX5U7XvipYURIAywj9LqetCeytgLTbqawHv1QrCUmYB1B4cayzu5d5gNr1kk8daYBHt27cXsdS1jAvIxM596Rr1FVEraL4AzhJ0OWca1ddlsJbuzfs6/Cogk4hEHvCoT6Uwtez1loK7xOMLSG0wZKVKGapjmJFAFe7wWbzFoy/3raw7AKU6oJGITnnlUfujtR1V5bArMF5sa/rCrNu+zdx5ptsrQjAkp0KpJiSPRKdetM7LspWw/butuhYQ4hS0kRoqThPKOdABJv5eFpjGgfeDDBiYClkKEccjVWo7R7pMgttn0P0NXLfPIDrSVpKpGmsk4opttrdmyQy459lblKcWQwxA6GgRUJ3our5xFsEoClnCmJEKPOTFTXZa6oLvSQQpLMcIkq586NNnbr277bdxbpDDs4sQBUcYynNWv4022JuYrZ5u3lOBwOoSmAnCQcRJnM5eL4UnwMEu014Gzw4vFJkD+rXnVH1dfajahLBXmCrFIiAPArIfzzqlKjHVFM62vtp/aHzou3z/Ks/8ATNf91CFr7af2h86Lt8/yzfS3a+RofkheiEZOdeheyM/7sRHBxz++a88sa16E7KGz/oodS7HqpQrH8jguBN7Ou0uvBaCcC0nIj85MfLMZZU5VMkSPfUdu1ZrQxbNuCFpbMpMSM44GdDyqXTrqNetYvkpKh3YeFKswcxTDbag4MIM9EnP0pbTbWu3cShKlqlMJSooJAImFSIy6082Rs4NpyQEk5niSf1jxNdmLxRlLkrlm9Q+tIeBawpMHEACsZqCtYiI99cti3Nsq5a7oqUQtJmTpIg5niOVONt7vXre0FO27Pesk4ymUhOLCBnJkwc4p9uluiRcJeetQ2oFSgJBGImRliURx6cquxBs6JJ8zQDv3Zd5tBoEqCCIVGeaUpMdNRPSjp2MXr9aiLnd4qu/tQeEBUhsyElJQG1hXUjpwFZY+WVIxfFwW7h7pXgQogRGQSSB1npUJ2WWpQlzvAcKVYkqOQCyMzHExlP40cG2SlORK49lJVkOVQP2G5S0pCUtiST4VjMq1mtbRI42OtShcuKTAXcEo0zbCEpB9YJ9a32ocVs+E6wmMuOLpS2TaFlpYUkpxOKUASD4cKRqDzmtrpKltOJRGKWykKOEHCvEczPLWsb/2FrxKy2DuY688XsaEBDwUUGSoDFiEgDKQMqtdpgNCCgkkyNDJ+HKhqx3efZU641hDjhlUuBUgkkDPIBPMDPEaK3GyS3KhpDmY8Qwnrz5VtaIA+w2c4b91KUpWlBTClqGJvQnwjzy9TRMlP3qzn7Zj4UwNrcNXrrraUqadU2CO8CYSlMFUEahROXGn0/eKMD2jwrHM9i4Al2otlTtsIkAKJz6j31IbE3eTcWyEqOEIJyExnB4EUy7SSO9ZnKEE6frUJ72XjiLW0KFrTK3ZwqKZzGsGnjYmg/8A/TtkGUrWk+ZMnnmTB8q2vtxiucLoBP5xRKh5GRQZurvAvDhUtR81E1OubedxhLaszlMyf56VqST+7u7b1u6VvXHfjBgQO7wlKcQVmQYOnKiVDCZniaDt0NtOPPrStajCSQDp7QGWXpUXtrtPQ2+tpEeBRSZHEGDQBYKrMd53g9rDhFdClfNPuP41CbD3ytrhsrCwkp9pJ1HlzFdNv71MWoSVnNYlIHEc/KgCWSqFZxMemtZdZCoJkRyMUP3G2O+sxcNCJgieiiD65Vreb0JRaqcKglZEIymVRIHKefKaACVaZGRI61ohCpzIj4002DtVFwylaFYsoVwhUCQRT1y4SCAVAE6AmCfIUAQtzsha32nQoBKBmMwonP4Z/Ou22NmuPNLQFhOIRzj4elR23bpCnksLKoWBGFRAznkaFd0rLFcIStSpIVIxHUDEOPCgA73Z2Yq2YDalBUEmR1jnXXbrh7hcROUf2hQF2gqdQ6A0tzMGQlR59NKabnXTht7wrWtRSWYC1EwcRJAk5aUnugIrtcWe5PLP34FVRtXH2i3hVbrxp1nBqI8Kvfll61TlZ4YuMaZc5KTtHW29tPmPnRfvsPv0dGGv7s/Wg+39pPmPnRfvoP8AaB/VNf4aat+SJ9EGxrXo7sm/+mMjmXP8RVecWda9F9lhjZ1v+/8A4iqw/I4ReNWEK14rgJiIR7X70EdOHvrDZCVRnrWLNUvFR6j/AN1bY/FPXn/GueLvc0kqG23N4WLTuw6FS6FEYY0TEzJHMUyst9LR2cBcEaykTHSCaHu1XZLtw5aJaQVBLayTwGJSdT6UNWGyXbMKWsJUYgiYCcxmonjHDpXcoKjCyzBvDa4ZU4sfuHmelONn7VYfKksvY1JSVEYSMtOPnVaXm2G8DeRIWvuwUkKzgGTByGfWpzs4UkvXMHMNQQdRKgMx6UOEaBNlgWxkgGh+631s0LW2oPAoUUkhIIkGMoVMVO7OIlPwqurzZrDztzK8C0YlGfCkqK1Ea6kJg5a1GKKa3Kkwmb3xs1f/AHFj9w6e450+G2rUEHvyJMCUHU6cKqfYTZfVhQkqBICj7IHEyTRjfbCSnAAVSXSkzmnAhKgCDETOsVp8cSdTDfECkKSoEKEgxHT+fKmF7tO2aWW3LhKViJCknKQCNByp0y1DTQGgbHT61Xu97OK/e80j3ITWagm2O9g2b2jakyLpr+1Hzruh5k6XDJ//AKJ/GquWFJ9lIPmDnz48K2Chmlak4uBAgEfHOqeKIamWe6AAFY0lJMSlWLPM8K2YWJEE1AbpN4LbTV8/Bup1hUkVhOKTouLtEDv8AHWlGTCeXWhnb1gHbVgJzCFuKPOIBJom7QFnvGwMyUaROU1A3IcSygNglWNUFOIxkI9kTimI4SK2xky4GextgLEn2EAYu8PsAYZzMU2XYuNrDqocQPElaFZRJCTzmRMRUntHaTtvZJLjneqyU407OLCTkmTChA6c6FtqypLa2e9UtQHeIw4QlQAOXiM5HIwK2ozDvs9u8d04FgFwoxEgkEeJORGhzIz6Gqw7QNlqZvrgk+06pUDhJxCffR92XOqN0rEgg90rxKTnMpkFXH1qe3i2TZvuuF9p7FizWEngIyIByoGD24qcVq3CArAhZUCJKiVmIMwNNc4qC7Vr5ZdaThgBtJB1ASrQTA0j40YK2la7OQlDIWQTMLmYEnLLQk6UL7ZtWbuHFqcB9gDEkDCmQAApE6RxoAL909q9zsNp3AVyFIjTVax5xUHtPaDt4GrZllCAkyklUkqiDJJ4/QVLW9ir/QjbduhbhDhISBjVHeKJ9kaVB7Ftrxhwu/ZHlFAlKS2uFKxJgez6+lIDhZ3d7apdt0qQgFRx554vZVChnwipHc5Tv2xrGUGVATJJAzOp9aidqWV6873q7R4EpkpSysgEz0OcQT1J0qR3Ms7kXjJctn0JCs1KZWEgQcySIFABTvvsZ11wKRAKUpg4oM5zl7qiNhbJfCleJScAxKheGZ1IM8gc607QdvOt3mBCgkJCTxzkcakd39puthaxaF3vIIVpEgJw5jSeXM5UARu/2xVtsouArFJlREDIxHmZJ9OVNtxHR9julEH8o2D5Zn1oguNoC7YDDzSm04QQZ1AyHDLh50ytdmJtrK4CVSFuIgjXSh8CYKb8IQ5aPqSCSgBQVMRIIII9flVL1a2+t+Qw62AAHMzHJKTl6mD+71qqamA7s3Z9oeYou30/4k/1bX+EmhFrUedFu+//ABah+o3/AISKH5IfohWq9GdnCgNl2/OD/eNedE+yD1P0oh2ZvxesNhpp2G05BOBJjjrE69azzQclsXjkk9z0e0ynEMIic8upBzrCgBPvoT7L9vrurYOPKxLStaFeEJ/QUmOYg68zFFJ46/CuWMWtjSTsdbSuENoQtUDNIkidSPhOp4VEX4DlwtGFOYRMiciogR5gddKfbV2cp0hIkoUnAsYjAHQTkeoqLXsAJuEPN96lLQwqBkl45xoZynXnXensc7NE9ntp3RShMKBMEmc5OR45fQU33M2O4yX1uoCFnCmMv0yZy1kEVM7tbPSHXbj78LcOEoeyCIAH3eZBBgZgmYFSt6T4sj+aPPU0Sew0NtnLlSczlzqjsTrzjgViMrjOdCSB5iKu3Z84/ZIGetCthu0+k+Js+8HjPPqazw+I58j7YmxmWbeGGzh9vHiGLFAxBfDKNOFQ+1bzCSEqK0j84TAnOAfZnnhqZf2E6RIBgZlExiPCOGsTNTlnZkMoSUDU4kkZEEESetbWScrfNpiZzbR8poF3ys3U3ThwFXeklISQpUCBoMxnGtWC+kYkDSAkVCby27qrtDjTSiW0GThyOcgdTWUOWU+EQLlmCELwrSzkCCB3neDVImIE5yeHOofbGylTiCMDZIglQMCRRMbt4tpU63OBzGZSpKpIjMHUYcprrtS8Z7jvC1MnTPLPOc9I+laknbYOH7MjEQAXFke4JqSYKeB+X0FRmwVpNqyUkhKi6oBUT7YEfCnzas9Z88/rXJl8jWHBH75OALTz7uPiagt3NsFguNhCFADEMYJ4gHjU5vIjE8jkEDpxVQ1ZWoL7pJiG/CDpII4VcGTJMk7veLvAcVpbLnLxtYsusmnLW8RGSba3mBkEARwAImetRTlrkIPiT/Px51F3lusqxrUAY6gQPIZ+daX9mKsKbjep5OSEW8zn4CIGuuKun+s1ypM/7OVcggmfTETUJb2Ku6DqSCAcxMEe7X+NPDYuIhSwQnmkYo9TMevOo1erNFFnd7bTpMlu3VnxZBPzrRO8jiJlhrPQ90E/WshIJ5jlEZSNCADTa6thhKyCEzAnPMnKmp9slp+h2nfZYSnwpQErGIJgYkGQYB0g4eetSqN5lvIV9nUcaT7KgJKeBHDMdaAlWeJR8MwMR4cPwrLLHjCAM4CiQIg5fjT+7I1MMf8AWe6SrxwBInwjLPnUhsneB5xRCyMPRPDryHWhphjCRiWpc5QozH/ip3YzgSqQQVEEBPCMjnyypOTLjzuFawnLEhKp4kA1h24UkSEA9J/hTVC4QCVAnj/EUw2vfKKIRIAjxZjM9KNTLpHF7eltJhTAg8ZEZelQu8O8DTrIQhooJWFZRmBIzga+dcbjZqygBJIGYMcef/io9dk3iwqUornJJSRAjU8+HSjVsZuwB39WCCUiJCpHXDz4iq5NWX2itYQP2VfIVWhq48FVRlGoop3zcm7X+y2f/iRQsjWje5YtH3u8+1pSClIgojNKAgzKhxTSk6dsaBkOmI4TPrpPuArUqorY2Ts9KvHdBaYzhaU5+menWpls7KCAkdwY4qzPqo61jP8AJS4i3/Rosd+0T3YleksutwPA4kg9F6z/AGasltfl/PpVabv7esLUL7pbKCopPhUM8MnPPr8aJv8AXmxiftLQymMWY8+tZNuTtJqy6pUEdw4UyRmdeFcRdgiUuAg5gzr5Z0MPb/2I/wDyEfE/So9rfiyxyHxhXOLJUAgZHhr9BTqQtg0c2jAyV8T+NZauFH84Eec/yaCrjf21BydSR6fWt7ftBtMh3msxll79BlRUg2DxLkCfr+FIvE8vfQavtGswnJRJ93zVTdrtLtSfzsuYA90roSl0GwcuPdVD96K5KulZ4VHL9YkwNeNB7vaZZZwpeX6n8aaL7U7QaLXr/Rj60VMNiwe/xAHWRrXJVyoZJUR6H8aCGu1KwzlbgBM+xHyFJ3tK2d/TrP7jn+SnpkGwcN3TkZqXPmRXRN+v9L0P8RVcntNsRo47/ZX/AApw12m2MflyP2m3foDTqYfqG1zcFRGJMwDGYGtc0KPAR6/gqhRXaDYkT9qTHLC5Puia4o7R9nxJuD5d25/kpaZP0GwR7xXSQvM6Iz6an60C297huPCrIggCZkH6zUVvVv8A267oOMAuIDIRoU54lKPtDqOFQNnvg0HkuOMkpEyAQfKNK1hF+zOb6LF+3LJgsk4cjnBH8iuF3BlJUoJCtRn51AntGtIX9y+CqOKI6/nUl7/2aiklDwAMxCdf7WdaL+DNxDSx2i620nuPEgHJKhnE8eh50yVvC+HVqU2cEQpM5Aefv/kVDW/aVZJSBhe5eyNOHGmN12hWayApt1TYnwAJEmZknFI9KjSuiqfYU2l680QSAUqkoBmUA65axkOETXS8206CpCmgocCDAiInzzoXHaLYqUorZeAMRGGcufi5z76cOdo9kfzXtB+amesZ0aV0Pj2EVtt9eEqW0nCZEJGfAa8SB86Tb6ljEhsiSVQDzz50KtdoVkkxheUmZzSkR8c6eWnaPYJBGF1I4QgaaQYP8zTa6QtPbJy1uld5DoCFA+zOcZRRKzcNKUVEYVfm4TCj0y4dar69392atOQdxT7XdweOeuudM2t97NJEOuiCSPATA99GmxVRdKmkDARkfifMczWbhGLInwjOOM/hVW2varZpiVOyOODh7/WpVvtdsDqXvVAn+9U6WaKgqfeWcXdgwDM9RHDTWaGHdohT2ASTxUPrIqI2p2m2TpwhToRnokAmc/0qjGN/rNMwFiegPvzpSUktkCpsi+0/JaRwwKI9wH0qtDRjvnvA3dLxIySEFIk5k+XCg2tcSairFNpydCrM1ilVkCpUqVACpUqVACpUqVACpUqVACpUqVACpUqVACpUqVACpUqVACpUqVAGZrFKlQBmaxSpUAKlSpUAZrFKlQBmaxSpUAKlSpUAKszWKVACrNYpUAKlSpUAf//Z"/>
          <p:cNvSpPr>
            <a:spLocks noChangeAspect="1" noChangeArrowheads="1"/>
          </p:cNvSpPr>
          <p:nvPr/>
        </p:nvSpPr>
        <p:spPr bwMode="auto">
          <a:xfrm>
            <a:off x="155575" y="-1127125"/>
            <a:ext cx="428625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2" descr="data:image/jpeg;base64,/9j/4AAQSkZJRgABAQAAAQABAAD/2wCEAAkGBxQTEhUUExQWFhUXGR4ZGBgYFx8YHBoXHRwdFxwfGB0gHigiHRolGxocIjEhJSkrLi4uHCAzODMsNygtLisBCgoKDg0OGhAQGiwcHBwsLCwsLCwsLCwsLCwsLCwsLCwsLCwsLCwsLCwsLCwsLCwsLDcsLCwsLCwsLCwsNzc3K//AABEIAKYBLwMBIgACEQEDEQH/xAAcAAABBAMBAAAAAAAAAAAAAAAGAAQFBwECAwj/xABNEAABAwIDBQUFAwgGCQMFAAABAgMRAAQSITEFBkFRYQcTInGBMpGhscEUI9EzQlJicoLh8FNzkrKz0hUWJCU0Y3TC8ReiozVDRFSD/8QAGAEAAwEBAAAAAAAAAAAAAAAAAAECAwT/xAAnEQACAgEEAgICAgMAAAAAAAAAAQIRAxIhMVEyQRNhBCJxgRQjQv/aAAwDAQACEQMRAD8ApBpMkDmYos2Du4y44A6pwJJgBGZKjkJyMDqaFLb20+Y+dGW0tqFtllppIQpSVLccHtK+9WgJB4JGAH8KAGG8WyLdt5SGMeFJw4lLCpI1OSRUUbJPWnJdX+kaKNxtkKuFqCsJaTmo4UFWI6AFQOWRpSkoq2OMW3SA/wCwJ5mtTYjrV5s7n2ygZaTqEjIDgCSYjPPyyqRY3KsmfZbBVxKoX7sUgelYf5CfCNHia5PPH2Mda4uNAc69BK3AsluFakZzoF4Qco9kGOHCu1ruVZpUrCw0Z5pQojy8NP50L4zzrgFZDY616YZ3damA00AOAaR5fo1HbR7NrF9wqU2UqOvdkoHuSI+FCzr2geM8892OtbNW2IwkKJ5ASfcM6vV3smsZEB2P6w/hRLsfdRq2bS20txKEkwJEyTOZwyczQ869Aodnm9zYjyUFxTToQNVFBAA04jSabsWuNSUjVRCRwzJgfOvUV1sRsiCpZkEajOYmcugoXHZhYBQUEuBQMj7w5GZmJjWks69g4L0VVddnV6gT3JV+wpKj7pmmLu5l2koSq3cBcJCBKZJAKiNcsgTnyr0C1sGJxPvq4j7z8E1xd2JOQeeBGisQJBgjLw6wYqPnn9GnxwKEudzbtv2rdz0gx5wTFOd39xri5ClBKkJBiVCJVy6RxnnoavpnZIEBTjy/NQ/y1lzZgBkFxPHJevDimh55VsLRA82bY2M5bOqadSUrHuI4Ecx+Bpj3Yr0Ttjcq1uSFPhxaoAxYxMAkxIzjM03s+zKwkQ05nlm4T88q0jmVbkOG+x59KBSCBVo7Z3Ct07UFsjGGjhJGLMAhSlQY5CsWfZq0bhhsrcUlweIiBBgnLLTSrjlixPG0VeUClgFXW72Ypt3gWmXXR+sgLT0nED8BXN3ssbU4tX2e5CSJAkAhRMnhGHkKrUQUzgFLAKuvZ/ZMyAe+t7iNZDoEACTlGenxrRnskTjINu9gE5qdTiOQiADrPD8KNf0BS/dikWxV0vdkqVICkW7iFRBbU8CZ5g4og51tbdkYyxW6+GZd656K5UavoClO7FY7vzr0E12QWp1YWPN409b7HrGBLCgZz++Xp/ao1/Q6POWAdawEDrXpf/0h2dB+4VPD75z/ADVwPZHZzkx4eALzk/3qWv6CkedkWyTzrf7COZr0Oey+zA/4VSiOT7iZ46467I7LrLI9w5Bjw98vLnJ7yjW+h0igLPZjJbWVqUFg+HSCOM5a/jTVOz08zXoxG4TKCQi3IH5suqPnqs1vtLcdmAUW4xAHOZ4g5gmDoffS1voKXZ5xe2ekJJzyE1FVaG/WwGmWO9akSpSFpklIVhKhhnnB6aVV9WnZJ1tfbT+0PnRTvGzAtVD85lXwfe/Ghe09tH7Q+dG287eFqzV/yV/4zh+tMQOKUYI6ifwqy+x9aVB9vQ4mz6GU/T41WiTVsdkVikWz7wSS4F4TEklACVwBxMz1zrHP4Ua4uQo2C4XHHJMpQuAAZkxqYPLhRAE5kwfODQ/ue0AtYiD4VKOEpxTigweMcaKAjz93CuZr9mXeyOYT59cq1Unof55511w+7yFZV0ooLOO0nFIUnCEwUjVI5c/Wou22orvRjCAnKThjI/8Amnu39pNh9DMnFgnhEEHX0BofdaBWiSoAqAMKIgZcAfT1rtUI1wY2ybutoKSoBCEYSmcwTz60/wBiXJfErAEKHs5SDP4UObxvptnWW0JkLITm4TGogTJnOY6Gp3doEYRBkxMjzocY9BbO720kBSkhlxWEkagaGJE03XtBOctKEHQL4fzxru6622tSnVBIK1ATxJIgCOOuX4VGv7WQp5xgoXiCykZDSAMWRnCVGJ6inoj0Fs43m97LeRt1n98VJ7OuEPC2dSgpDoJwqM6KCc/jVW7YsXHrk90FOdzPeJAzSBkTnqPjVl7oibWyIz8Ks/36mUY1wNNjq6uXgVYW2YCoBKSTGKNMuHWmN3fvNycLROo8BEf+/TpUnd3hRiCW1qyJxADCDJMGSOAPwoX3h20FoUUQE5CdSSqflh0z1FXSJtja832ukkJCGDJgHAr5Y6KNk3SnUW7rgSFqSvFgSQPagcTwHGqdsHShCCqcWJRhWvEcf5zq3t2XMVvbKIwnCrKZ/P8AKs8iWkqPJE9oloStpSclFp1EjJUqThGfST76hbPaam7Zl9JIWo4JGX5sq+Ioi7RFQpj9/wClB901/ulk55uJiOHgV9PpWMdpGnMCVt98VhRU46uIAAmfPlXZe+gOjyx5p/jVcd0o6Trwp69slwZFUkCSM+U11mBYO6m2VP3HjeKiULhGIwPDxGhNHV/tdpkgLVBNVP2dWS0XqCpJALayMtQU8K4doF84bx1I4LgHkAlHwzpDLsbcCgCDINbiqi7NNsgLV32KEj2sUpB158h1q1FbQaCQouJAOhkUAR2+bhTZPqSSkhEgpJBGY0IzBqlHdsOf/s3AP9av/NV5bWZFww42gg4k4ZBy4HX3VXW8m6yG0JlKJAIUpKuPDEOBoQAlb7yPApBdcIBkhTijmOeenSii231SoDEFBXCFmJ6gz8KDV7Fc7xLfFUcCInn76ktq7tOWywFQuIJKQYAJGuWRpiDntNtnVrtw2pSY7ycKiNSjWPWmmzbw2yApxxfXMqj40Sb1263HGUNiScevmNaAd7rRwIWCCnD1y1AoAkLzfhCyUh0hHOCCfdp9akN0N4e/eW2FYvulEaxlGs1UjdiskwCQNYGk5Z+pij/stt1JcuFxIDZkxmJgjynP3UmAx7UWyLVYIiSFRw9lYke81SNegu1hiNnLKgCoLgH9XCox8a8+VMXsOjtae2j9ofOjvfc/c2Q/5PzWT9aBLP8AKI/aHzo836Pgsh/yAflVCYLNmre7J9qoYs3SuSS8QhI1UQ2kwJy05mqga1NHu6bKzaoWD4UPuTyCi2iFRoSPlWOZWjXHyWfucpC+8KQQcUcMwCY011j09xFgzOvw/GhLszu0rDqQQSlUjqgqJB+Jz8qMgM9PnXPJfsylwcZI5+8VsZImI9RW6weXz/CtCkngPf8AwppMVghvLte3afJUUh1MiYxZTxjOfxqOTtxu4BcIWGm8lqbHtEkRxBHH1IrO9PZ0txxTlu4lSlrUpXeLgAHMBMI58zwp3u/uo+zbONHASZIIWIBI4+6uy0ZERtraVs82pNum8UtPi7xUQlU8SokxMiIoi7OL5xyO8ChhCUkHMFXiMg+Q04VH7K3RfZCxhSoLIn7xPCdc+tT25GzHrdTgdQEpKgUkKBknFJy0yihtUBPu2iHVpxBKi2oqH6quB6aVEb2XARb96ttPeBYSlQElJWcMjnkfllUhsGxU04+pcfeLJT4gfDiJHzpvtSwdeJBSkoxSAVJOmhjPP8BTtAVPZ7cuLYXCMIx3KiHCoaahWGCM5J91WXuamLWx6IV/fqL2pum6v2Eo/tgZ0QbFs1MNWzax4kJUFQQQPEDUzew0SWxylaXDzUpJ8gpX41W23EPttraS00Wf6Qg450n2teGLDn8aL7TYXduPLFxk4VEAJMDFPXPU01f3US4cS7jErTEpJJjzJp649hTK73p3gbABbZlxSQCpwAlspMgpOhqyt2LouWts4rMqCyYyElZ+A0qB2j2cocBm5AHRufrRRsnZ3cssspVjwYpVETiUVaHzrPJJONDityI7Rznb+S/pUHZMqcsbdoAlOELPmMQ/CpntMQcVseQX8cNddwL5AZt21foHDlMkCTnHAGoiv2Rf/JD7st9y6SoJSlEkKUmfEchUodlLeeSVxhWczhCTGs5CAY4RTrbe9WyWnVNPqAWk5jAv6CDTUb9bHyHfZDSUumOUZV02ZBgzsppCm1CcSBgTJnKDrNVHvy601eXDhcXiC/ZRhkYgmJM5aTpVj7F30s7tZbt3e8WlJXGFQgCEkyR+tW20d0rF1xTr1u0pajKlFJJJ05+VIChrTabaTJKgDlCAJ5QQSPfUwztJtRgOuIGETjGKT0hR9x5CrMu9h7IaBK2GUgGPYVrXG0ttirPgaZJ/YXTAcbgvoFg6pJKh3ijpn7KOatfWtrvZiXUF6cRmQjEIMaBRGhJ1+dEWzNnsNo7tltKW1SqEyATkP58q7J2QyElAQMJMkSc5140AAew0NXDiFOY0LnME+EgEQJ1nhnR3tO3aLai4kFIGeU5AyPjFdLbZjTfsISOsZ/GnDrQUMKgCORpAZSihHtIZbVbwfbxAiOIBBM0WNKJHLMj3EiudzZocyWlKvMUAAey7ZhhkrKUq71GLCrDjGqRh5if5OUM9wW8KrmP6I5ccqsMbKay+7TkIGWg1gdKb31i2226tKEJV3agVAQYifpQxFUdp8mzXmopiQDOWWlUTV6do+L7C4pQ1ETEHQ/CqLqYcDO1n+UR+0PnR7v0MrP8A6dP0oCs/yiP2h8xR9v0fDZ/9On8PpVCYKNJzq5eyexQ7alpYkKWXeWQBaiefhn3VTjZzq6eyW4AtrcR4vtLzc/qloOEf2oPvrDOria43TJ/c3YibdbikgyfBJ5JUcvl7qJlHPjWlk0EqUBpKveVTXTjwrnT3LZA7wbZeRdFttRCQEk6cROWVRe0NvXLeZcURpEJ/Cp7aGz1LuXFoSFEYZBVEDDrmKjxu6u4KsSlJKCU5qgFWRSYTkeo/kd6qjAap3yUEDFcsp4SU5yAJHtRIkcOWVEO7m103DK1BxLuFQSSIPXOONBV92buEEFQJCsTYkQZSnEVGJywjICizc/YyLVh1CElBLpKkzIB0GExOEgA5550peLGiUvboNhHhBxKIMmIAqQt0IWkEceVCm+WLCyEa+M66iU/Cm1pvA82B7BjKM88hSjFUgb3DdVok8PjXNy1SATnkOdCSd/8APD3QKk+0cUCc4AyM5USMbTS6yVJUkqwSoJMxImjQugs2cCEmIUeOUVH3e0m0TKV6ZZD45082tehtQGBSlK4jJI0HiPDMihra10sktlsF1IGJKDxMaTqBOvyp6I9BbHI3mtoJIfhOuSeU8+tdbXajL7Qdt8RHehs4suEmM+tB93auKYUtpsqbSlRcUNQo6BIHtDCQSakdxEf7CnXO5J5GAiePlUThFLgabsK1ftEetd7YZjUnzn401SRlxp5aDPIVyo1YL9p72HuTySs/Kmm6FkENWahnixYp4Ep0T0zrHa5iKrYD9ac4/RrOwXVNsWciYcdmM4ECK6YL9jJvaite1lmNoOkDXD/dFBRkHOr+21slF0q4CkABZSQ4UiQAAPD6jPShTercZLpQ4ypAMQtIHLQiNTGRJ1itiRn2Ff8AHuT/AECv76BV6W10lwqAIyJGvEGqn7Kd2XLa8cUogpLRSOftoOnpXaytXRdXLhCik3C0pSFBJMqOYnLhQgJTf3ZDpViEqSToOBA5e+hPYdqULEmDiEUYNbzKQFYPCCApAUoKJOLARPUEkTyphabMQXMTg8EjCJjMmTPWmIs2yTASJk4Z+NPJoNu9oi0snHG1FQQ4pKT7Rwl3DAJ1I09KFbvfa8hIbUgqVJw5FYGgBHPp0qRlsKcggZ59Mq4ObQbBgrTJMa8TVT7P2ntJbiceIIkFRIywzn8JgU3sUXarprvEKw96g5DhjGZ6RQBa15thtgDGc1EwPUimze9DJkk5AxIzoB7XbhSHGYmMBmNM1mKHd3tsBDZLiSsY/Z5ykjLrxpgXvaXSXEhScwaa7eci3eg5htXyoR2XvGy20CFhAIBUlfhIkGMP6c+lZs94E3JfQhZGFhZUYzElIBHvNJoAM3/2oXdnupIjCcsojwkRx5TnnJNUbV8dp0fY1EEEYToI4HXKqHqIcDZ2s/yiP2h86PN+Dlaf9Mj+8qgOz/KI/aHzox3uukrWwEmcFu2k9FCZHxqySDGtWhuZtM2+zQ6EAlF2XASeGFtCk9JSo51WAVpVqbtWJc2IqNS856eFMT6prDO6ia492W5YKJBJAEknLl+NZVGKYFRm6t+Xmg5GShlnnyIOWuRqQGprC1ew6ods2hDqnJgEARzgcaabX2YkpOFK8ROIFKoheXiOdPheDlWjt0FCII8q6/kj2Z0yNvdq6ISCHCYkiIEEkjXlFdNntBLSvEVFSpM+VOX7htRBIJwzwyzEZ1op1uMKUwPKKUpxa5GkxhvFdstNpLwkmcIjXMT5UBbf2uClwNoSkBJhRGc4Qo5fLrVkubPYeCC6kKKQYBJ4noYqF3t3QTchAZLbWGTpqo+zpw1qoyVCa3Kd2ReOIUopEkpI8WYz458aNezq8W7cvpVIi3VA64kJ9OVStnuTcpQEC4ZSn84pTmrzkeWfCKJ9g7vs2qCUiXFSFLmSQVTn8Kq0KiVaflTow5JIAMg4vDOgzBHI0Fbcc7+3F2IDjCsahwWAcChzGadelGdy2UYy23iUv2oISZiJM65RQdabrvi3Uy4MSVABSUqiYOL2pkZ8KAB//XZTSHEW6fC4rGkqzKFKgq88+Hnwqd3Hex2iVKHtXC8uA8HCKhb3cd8YcDSjhAAEgmIiNeedEe6+znGLVtDqChXfLMHkUGNKmfixx5JtRHKK624EjL+fdXIKPIfz6V1txnw99caNnwCfalh7y1KjAAX/ANtONlsLVaMlpJUMSj6HDE1GdsY8dscUQF88/Zoj7OnP93tqAkkqJ85NdUFvZi36GL1vcnINL9xqNesrvg055Yf4UU7X3gWwCS2mAJzUeGtD1n2k4l4CykZ64ycuelaiHG5jNwH1l5paE4MipMCcQyFbXW6xLq1nH4lqV4ZGpOlFCLwuNYoiYIznUipIuCYkTymgCuV7rJQsKCX5HAAqEcRmMqi9s2t0gyw2+hQzBSxjxcADOQPpVuRWaLAq5uwuHNhBp9pwvEmUBAC474kZRyzqv7LY120+lf2W4KU6fdKJ005cda9A7SuktgrUQABqomMyBwE02a202dCg+To92cUgK8tHbhcA29wga5tkD1p/ZW7/AHrXgcjvEz4TpInhpR23tFB/NV6EK+Sq3Ny2YBDgkgeysZ+Yp2IrHte2fcOvNdy26tPdZ4ElQnEoiYHzoLb2NeBn8g/jxz+TUOEcqura+3H2XUNM24exJUqS7giFERGEzUnsm7dcTLrSWjyDhV9BSGUA1sa9JRjtXlwZ9lQERppkONHO5Oz1J+1KXbraUWSnxBUEFQOqtTVmbTvwynEdMzmY0zoe2Fvai9LrYaIwIKjKpnMCNBQworjtDYwWixhgQc8Uzkfdr8KpOvQfbBH2RRHMj1wKNefKiHBUtjtaflEftD51O7VP3noKgrP8oj9ofMUQbat1IcGIRiQlY6pVMH4VZIznSr47LrXvNkFMxLiz7j/CqGRqKv3spxDZQw64nY6+I5VzfkcGmMx2ebVGJy1gnAorB08HhSR54jRi4o8vlULu5shFqta8P3q0hTkmTKjiIHIA1JB3M5fWsao0e+5m82ghhhbzuIpQUghME+IhOnma2f2g2BJQ7EAzAindu0lxCkqSCJSYI5GR8RW9+tKEnFoco866scU4oxk3ZCubyW4GYc9w/GtLXei2cWlsJdlRAExEnLn1oM2nsotLKQ46Bw8c5eoNNNgNKF0z96ojvE8E55j9WavRHoVstpQzIyyyqK2/t427gQGkqBSFEkkayOR5VLO6nzPGgjf9KftSSXAkhtOWoPi4+iprPGlbHLg2ve0BLZlVuI0yd4n9ytrftEaIk2zg4GFg+fAVrabNt7i2HeIC1IUQVISYIEmQYBlIMTplxoUs933T3fdqSQ4mTizhf6ORygxNa6EKyy9gbdbvEOKbQpOBQBxEGSfLoKfLWEIWtQJCRMAn6UJ9ltmtu3uO8GFZfgpOowpAjpxonvl4WHla+EfOsmlrSH6OLe2GjwwmOLhy9DWi9stpJlIgf8wa8+lVVa733f2hKO8GEuhJGBIyKoPCrVfvULISElOIqGk+yJkma10omxg5vWyFoQGHFFSgmQowJ4yRnU8yYdUJyBga5aUG3aUm4bRorvcIxEDTxEjpw86L0flV5fnn5CsssUkqLiwF7aCcdrGsL+aaIuzq6Q3s9oOKCc1RPHxfxqJ7VkSu3AiSFiemVdNgJR/o1BUEhQJSkEnUqwz151cCHyS+81gy/hPeAcJ1ABqq1WeB1RUCAmRPCRllRtZbfQh0qWEJQA4iESZUkSCcs89DUWu175TCygJSAStJJkz7Mg8Og51oAfbvuJNogpVikJnpmMvSq42/vQUXboxaOKTkYjCqM/dR1u9bMhaVthIKmiFpTAzDqcJI659MqqPefZLi7x4tpWZcXwOuI6dKQFhbG37AAB8UmASZzIyHLX5U7XvipYURIAywj9LqetCeytgLTbqawHv1QrCUmYB1B4cayzu5d5gNr1kk8daYBHt27cXsdS1jAvIxM596Rr1FVEraL4AzhJ0OWca1ddlsJbuzfs6/Cogk4hEHvCoT6Uwtez1loK7xOMLSG0wZKVKGapjmJFAFe7wWbzFoy/3raw7AKU6oJGITnnlUfujtR1V5bArMF5sa/rCrNu+zdx5ptsrQjAkp0KpJiSPRKdetM7LspWw/butuhYQ4hS0kRoqThPKOdABJv5eFpjGgfeDDBiYClkKEccjVWo7R7pMgttn0P0NXLfPIDrSVpKpGmsk4opttrdmyQy459lblKcWQwxA6GgRUJ3our5xFsEoClnCmJEKPOTFTXZa6oLvSQQpLMcIkq586NNnbr277bdxbpDDs4sQBUcYynNWv4022JuYrZ5u3lOBwOoSmAnCQcRJnM5eL4UnwMEu014Gzw4vFJkD+rXnVH1dfajahLBXmCrFIiAPArIfzzqlKjHVFM62vtp/aHzou3z/Ks/8ATNf91CFr7af2h86Lt8/yzfS3a+RofkheiEZOdeheyM/7sRHBxz++a88sa16E7KGz/oodS7HqpQrH8jguBN7Ou0uvBaCcC0nIj85MfLMZZU5VMkSPfUdu1ZrQxbNuCFpbMpMSM44GdDyqXTrqNetYvkpKh3YeFKswcxTDbag4MIM9EnP0pbTbWu3cShKlqlMJSooJAImFSIy6082Rs4NpyQEk5niSf1jxNdmLxRlLkrlm9Q+tIeBawpMHEACsZqCtYiI99cti3Nsq5a7oqUQtJmTpIg5niOVONt7vXre0FO27Pesk4ymUhOLCBnJkwc4p9uluiRcJeetQ2oFSgJBGImRliURx6cquxBs6JJ8zQDv3Zd5tBoEqCCIVGeaUpMdNRPSjp2MXr9aiLnd4qu/tQeEBUhsyElJQG1hXUjpwFZY+WVIxfFwW7h7pXgQogRGQSSB1npUJ2WWpQlzvAcKVYkqOQCyMzHExlP40cG2SlORK49lJVkOVQP2G5S0pCUtiST4VjMq1mtbRI42OtShcuKTAXcEo0zbCEpB9YJ9a32ocVs+E6wmMuOLpS2TaFlpYUkpxOKUASD4cKRqDzmtrpKltOJRGKWykKOEHCvEczPLWsb/2FrxKy2DuY688XsaEBDwUUGSoDFiEgDKQMqtdpgNCCgkkyNDJ+HKhqx3efZU641hDjhlUuBUgkkDPIBPMDPEaK3GyS3KhpDmY8Qwnrz5VtaIA+w2c4b91KUpWlBTClqGJvQnwjzy9TRMlP3qzn7Zj4UwNrcNXrrraUqadU2CO8CYSlMFUEahROXGn0/eKMD2jwrHM9i4Al2otlTtsIkAKJz6j31IbE3eTcWyEqOEIJyExnB4EUy7SSO9ZnKEE6frUJ72XjiLW0KFrTK3ZwqKZzGsGnjYmg/8A/TtkGUrWk+ZMnnmTB8q2vtxiucLoBP5xRKh5GRQZurvAvDhUtR81E1OubedxhLaszlMyf56VqST+7u7b1u6VvXHfjBgQO7wlKcQVmQYOnKiVDCZniaDt0NtOPPrStajCSQDp7QGWXpUXtrtPQ2+tpEeBRSZHEGDQBYKrMd53g9rDhFdClfNPuP41CbD3ytrhsrCwkp9pJ1HlzFdNv71MWoSVnNYlIHEc/KgCWSqFZxMemtZdZCoJkRyMUP3G2O+sxcNCJgieiiD65Vreb0JRaqcKglZEIymVRIHKefKaACVaZGRI61ohCpzIj4002DtVFwylaFYsoVwhUCQRT1y4SCAVAE6AmCfIUAQtzsha32nQoBKBmMwonP4Z/Ou22NmuPNLQFhOIRzj4elR23bpCnksLKoWBGFRAznkaFd0rLFcIStSpIVIxHUDEOPCgA73Z2Yq2YDalBUEmR1jnXXbrh7hcROUf2hQF2gqdQ6A0tzMGQlR59NKabnXTht7wrWtRSWYC1EwcRJAk5aUnugIrtcWe5PLP34FVRtXH2i3hVbrxp1nBqI8Kvfll61TlZ4YuMaZc5KTtHW29tPmPnRfvsPv0dGGv7s/Wg+39pPmPnRfvoP8AaB/VNf4aat+SJ9EGxrXo7sm/+mMjmXP8RVecWda9F9lhjZ1v+/8A4iqw/I4ReNWEK14rgJiIR7X70EdOHvrDZCVRnrWLNUvFR6j/AN1bY/FPXn/GueLvc0kqG23N4WLTuw6FS6FEYY0TEzJHMUyst9LR2cBcEaykTHSCaHu1XZLtw5aJaQVBLayTwGJSdT6UNWGyXbMKWsJUYgiYCcxmonjHDpXcoKjCyzBvDa4ZU4sfuHmelONn7VYfKksvY1JSVEYSMtOPnVaXm2G8DeRIWvuwUkKzgGTByGfWpzs4UkvXMHMNQQdRKgMx6UOEaBNlgWxkgGh+631s0LW2oPAoUUkhIIkGMoVMVO7OIlPwqurzZrDztzK8C0YlGfCkqK1Ea6kJg5a1GKKa3Kkwmb3xs1f/AHFj9w6e450+G2rUEHvyJMCUHU6cKqfYTZfVhQkqBICj7IHEyTRjfbCSnAAVSXSkzmnAhKgCDETOsVp8cSdTDfECkKSoEKEgxHT+fKmF7tO2aWW3LhKViJCknKQCNByp0y1DTQGgbHT61Xu97OK/e80j3ITWagm2O9g2b2jakyLpr+1Hzruh5k6XDJ//AKJ/GquWFJ9lIPmDnz48K2Chmlak4uBAgEfHOqeKIamWe6AAFY0lJMSlWLPM8K2YWJEE1AbpN4LbTV8/Bup1hUkVhOKTouLtEDv8AHWlGTCeXWhnb1gHbVgJzCFuKPOIBJom7QFnvGwMyUaROU1A3IcSygNglWNUFOIxkI9kTimI4SK2xky4GextgLEn2EAYu8PsAYZzMU2XYuNrDqocQPElaFZRJCTzmRMRUntHaTtvZJLjneqyU407OLCTkmTChA6c6FtqypLa2e9UtQHeIw4QlQAOXiM5HIwK2ozDvs9u8d04FgFwoxEgkEeJORGhzIz6Gqw7QNlqZvrgk+06pUDhJxCffR92XOqN0rEgg90rxKTnMpkFXH1qe3i2TZvuuF9p7FizWEngIyIByoGD24qcVq3CArAhZUCJKiVmIMwNNc4qC7Vr5ZdaThgBtJB1ASrQTA0j40YK2la7OQlDIWQTMLmYEnLLQk6UL7ZtWbuHFqcB9gDEkDCmQAApE6RxoAL909q9zsNp3AVyFIjTVax5xUHtPaDt4GrZllCAkyklUkqiDJJ4/QVLW9ir/QjbduhbhDhISBjVHeKJ9kaVB7Ftrxhwu/ZHlFAlKS2uFKxJgez6+lIDhZ3d7apdt0qQgFRx554vZVChnwipHc5Tv2xrGUGVATJJAzOp9aidqWV6873q7R4EpkpSysgEz0OcQT1J0qR3Ms7kXjJctn0JCs1KZWEgQcySIFABTvvsZ11wKRAKUpg4oM5zl7qiNhbJfCleJScAxKheGZ1IM8gc607QdvOt3mBCgkJCTxzkcakd39puthaxaF3vIIVpEgJw5jSeXM5UARu/2xVtsouArFJlREDIxHmZJ9OVNtxHR9julEH8o2D5Zn1oguNoC7YDDzSm04QQZ1AyHDLh50ytdmJtrK4CVSFuIgjXSh8CYKb8IQ5aPqSCSgBQVMRIIII9flVL1a2+t+Qw62AAHMzHJKTl6mD+71qqamA7s3Z9oeYou30/4k/1bX+EmhFrUedFu+//ABah+o3/AISKH5IfohWq9GdnCgNl2/OD/eNedE+yD1P0oh2ZvxesNhpp2G05BOBJjjrE69azzQclsXjkk9z0e0ynEMIic8upBzrCgBPvoT7L9vrurYOPKxLStaFeEJ/QUmOYg68zFFJ46/CuWMWtjSTsdbSuENoQtUDNIkidSPhOp4VEX4DlwtGFOYRMiciogR5gddKfbV2cp0hIkoUnAsYjAHQTkeoqLXsAJuEPN96lLQwqBkl45xoZynXnXensc7NE9ntp3RShMKBMEmc5OR45fQU33M2O4yX1uoCFnCmMv0yZy1kEVM7tbPSHXbj78LcOEoeyCIAH3eZBBgZgmYFSt6T4sj+aPPU0Sew0NtnLlSczlzqjsTrzjgViMrjOdCSB5iKu3Z84/ZIGetCthu0+k+Js+8HjPPqazw+I58j7YmxmWbeGGzh9vHiGLFAxBfDKNOFQ+1bzCSEqK0j84TAnOAfZnnhqZf2E6RIBgZlExiPCOGsTNTlnZkMoSUDU4kkZEEESetbWScrfNpiZzbR8poF3ys3U3ThwFXeklISQpUCBoMxnGtWC+kYkDSAkVCby27qrtDjTSiW0GThyOcgdTWUOWU+EQLlmCELwrSzkCCB3neDVImIE5yeHOofbGylTiCMDZIglQMCRRMbt4tpU63OBzGZSpKpIjMHUYcprrtS8Z7jvC1MnTPLPOc9I+laknbYOH7MjEQAXFke4JqSYKeB+X0FRmwVpNqyUkhKi6oBUT7YEfCnzas9Z88/rXJl8jWHBH75OALTz7uPiagt3NsFguNhCFADEMYJ4gHjU5vIjE8jkEDpxVQ1ZWoL7pJiG/CDpII4VcGTJMk7veLvAcVpbLnLxtYsusmnLW8RGSba3mBkEARwAImetRTlrkIPiT/Px51F3lusqxrUAY6gQPIZ+daX9mKsKbjep5OSEW8zn4CIGuuKun+s1ypM/7OVcggmfTETUJb2Ku6DqSCAcxMEe7X+NPDYuIhSwQnmkYo9TMevOo1erNFFnd7bTpMlu3VnxZBPzrRO8jiJlhrPQ90E/WshIJ5jlEZSNCADTa6thhKyCEzAnPMnKmp9slp+h2nfZYSnwpQErGIJgYkGQYB0g4eetSqN5lvIV9nUcaT7KgJKeBHDMdaAlWeJR8MwMR4cPwrLLHjCAM4CiQIg5fjT+7I1MMf8AWe6SrxwBInwjLPnUhsneB5xRCyMPRPDryHWhphjCRiWpc5QozH/ip3YzgSqQQVEEBPCMjnyypOTLjzuFawnLEhKp4kA1h24UkSEA9J/hTVC4QCVAnj/EUw2vfKKIRIAjxZjM9KNTLpHF7eltJhTAg8ZEZelQu8O8DTrIQhooJWFZRmBIzga+dcbjZqygBJIGYMcef/io9dk3iwqUornJJSRAjU8+HSjVsZuwB39WCCUiJCpHXDz4iq5NWX2itYQP2VfIVWhq48FVRlGoop3zcm7X+y2f/iRQsjWje5YtH3u8+1pSClIgojNKAgzKhxTSk6dsaBkOmI4TPrpPuArUqorY2Ts9KvHdBaYzhaU5+menWpls7KCAkdwY4qzPqo61jP8AJS4i3/Rosd+0T3YleksutwPA4kg9F6z/AGasltfl/PpVabv7esLUL7pbKCopPhUM8MnPPr8aJv8AXmxiftLQymMWY8+tZNuTtJqy6pUEdw4UyRmdeFcRdgiUuAg5gzr5Z0MPb/2I/wDyEfE/So9rfiyxyHxhXOLJUAgZHhr9BTqQtg0c2jAyV8T+NZauFH84Eec/yaCrjf21BydSR6fWt7ftBtMh3msxll79BlRUg2DxLkCfr+FIvE8vfQavtGswnJRJ93zVTdrtLtSfzsuYA90roSl0GwcuPdVD96K5KulZ4VHL9YkwNeNB7vaZZZwpeX6n8aaL7U7QaLXr/Rj60VMNiwe/xAHWRrXJVyoZJUR6H8aCGu1KwzlbgBM+xHyFJ3tK2d/TrP7jn+SnpkGwcN3TkZqXPmRXRN+v9L0P8RVcntNsRo47/ZX/AApw12m2MflyP2m3foDTqYfqG1zcFRGJMwDGYGtc0KPAR6/gqhRXaDYkT9qTHLC5Puia4o7R9nxJuD5d25/kpaZP0GwR7xXSQvM6Iz6an60C297huPCrIggCZkH6zUVvVv8A267oOMAuIDIRoU54lKPtDqOFQNnvg0HkuOMkpEyAQfKNK1hF+zOb6LF+3LJgsk4cjnBH8iuF3BlJUoJCtRn51AntGtIX9y+CqOKI6/nUl7/2aiklDwAMxCdf7WdaL+DNxDSx2i620nuPEgHJKhnE8eh50yVvC+HVqU2cEQpM5Aefv/kVDW/aVZJSBhe5eyNOHGmN12hWayApt1TYnwAJEmZknFI9KjSuiqfYU2l680QSAUqkoBmUA65axkOETXS8206CpCmgocCDAiInzzoXHaLYqUorZeAMRGGcufi5z76cOdo9kfzXtB+amesZ0aV0Pj2EVtt9eEqW0nCZEJGfAa8SB86Tb6ljEhsiSVQDzz50KtdoVkkxheUmZzSkR8c6eWnaPYJBGF1I4QgaaQYP8zTa6QtPbJy1uld5DoCFA+zOcZRRKzcNKUVEYVfm4TCj0y4dar69392atOQdxT7XdweOeuudM2t97NJEOuiCSPATA99GmxVRdKmkDARkfifMczWbhGLInwjOOM/hVW2varZpiVOyOODh7/WpVvtdsDqXvVAn+9U6WaKgqfeWcXdgwDM9RHDTWaGHdohT2ASTxUPrIqI2p2m2TpwhToRnokAmc/0qjGN/rNMwFiegPvzpSUktkCpsi+0/JaRwwKI9wH0qtDRjvnvA3dLxIySEFIk5k+XCg2tcSairFNpydCrM1ilVkCpUqVACpUqVACpUqVACpUqVACpUqVACpUqVACpUqVACpUqVACpUqVAGZrFKlQBmaxSpUAKlSpUAZrFKlQBmaxSpUAKlSpUAKszWKVACrNYpUAKlSpUAf//Z"/>
          <p:cNvSpPr>
            <a:spLocks noChangeAspect="1" noChangeArrowheads="1"/>
          </p:cNvSpPr>
          <p:nvPr/>
        </p:nvSpPr>
        <p:spPr bwMode="auto">
          <a:xfrm>
            <a:off x="307975" y="-974725"/>
            <a:ext cx="428625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4" name="Picture 14" descr="http://siarchives.si.edu/sites/default/files/styles/body-image-450/public/blog-attached-images/familyphotoalbum_photo3.jpg?itok=eKBtMfk-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5" y="3810000"/>
            <a:ext cx="428625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https://encrypted-tbn2.gstatic.com/images?q=tbn:ANd9GcQ9qRPCsOrkqdkOGkFRqGjuC72L29XwyQkx4RpNrNopM-r9aeW75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10000"/>
            <a:ext cx="428625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43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There Is An Emergency: Salvage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Safety first</a:t>
            </a:r>
            <a:r>
              <a:rPr lang="en-US" dirty="0" smtClean="0"/>
              <a:t>!</a:t>
            </a:r>
            <a:endParaRPr lang="en-US" dirty="0"/>
          </a:p>
          <a:p>
            <a:r>
              <a:rPr lang="en-US" dirty="0"/>
              <a:t>Prevent mold </a:t>
            </a:r>
            <a:r>
              <a:rPr lang="en-US" dirty="0" smtClean="0"/>
              <a:t>–48 hours</a:t>
            </a:r>
            <a:endParaRPr lang="en-US" dirty="0"/>
          </a:p>
          <a:p>
            <a:r>
              <a:rPr lang="en-US" dirty="0"/>
              <a:t>Air </a:t>
            </a:r>
            <a:r>
              <a:rPr lang="en-US" dirty="0" smtClean="0"/>
              <a:t>dry</a:t>
            </a:r>
            <a:endParaRPr lang="en-US" dirty="0"/>
          </a:p>
          <a:p>
            <a:r>
              <a:rPr lang="en-US" dirty="0"/>
              <a:t>Clean </a:t>
            </a:r>
            <a:r>
              <a:rPr lang="en-US" dirty="0" smtClean="0"/>
              <a:t>gently</a:t>
            </a:r>
            <a:endParaRPr lang="en-US" dirty="0"/>
          </a:p>
          <a:p>
            <a:r>
              <a:rPr lang="en-US" dirty="0"/>
              <a:t>Focus on what’s important to you if you can’t save </a:t>
            </a:r>
            <a:r>
              <a:rPr lang="en-US" dirty="0" smtClean="0"/>
              <a:t>everything</a:t>
            </a:r>
            <a:endParaRPr lang="en-US" dirty="0"/>
          </a:p>
          <a:p>
            <a:r>
              <a:rPr lang="en-US" dirty="0"/>
              <a:t>Freeze and thaw/air dry </a:t>
            </a:r>
            <a:r>
              <a:rPr lang="en-US" dirty="0" smtClean="0"/>
              <a:t>later</a:t>
            </a:r>
            <a:endParaRPr lang="en-US" dirty="0"/>
          </a:p>
          <a:p>
            <a:r>
              <a:rPr lang="en-US" dirty="0"/>
              <a:t>Conservation services when you need </a:t>
            </a:r>
            <a:r>
              <a:rPr lang="en-US" dirty="0" smtClean="0"/>
              <a:t>help</a:t>
            </a:r>
          </a:p>
          <a:p>
            <a:r>
              <a:rPr lang="en-US" b="1" i="1" u="sng" dirty="0" smtClean="0"/>
              <a:t>If you need help, call us!</a:t>
            </a:r>
            <a:endParaRPr lang="en-US" b="1" i="1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35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Selected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Library of Congress </a:t>
            </a:r>
            <a:r>
              <a:rPr lang="en-US" dirty="0" smtClean="0"/>
              <a:t>leaflets, </a:t>
            </a:r>
            <a:r>
              <a:rPr lang="en-US" dirty="0"/>
              <a:t>Collections Care: </a:t>
            </a:r>
            <a:r>
              <a:rPr lang="en-US" dirty="0" smtClean="0">
                <a:solidFill>
                  <a:schemeClr val="tx2"/>
                </a:solidFill>
              </a:rPr>
              <a:t>http</a:t>
            </a:r>
            <a:r>
              <a:rPr lang="en-US" dirty="0">
                <a:solidFill>
                  <a:schemeClr val="tx2"/>
                </a:solidFill>
              </a:rPr>
              <a:t>://</a:t>
            </a:r>
            <a:r>
              <a:rPr lang="en-US" dirty="0" smtClean="0">
                <a:solidFill>
                  <a:schemeClr val="tx2"/>
                </a:solidFill>
              </a:rPr>
              <a:t>www.loc.gov/preservation/care/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/>
              <a:t>Heritage Emergency National Task </a:t>
            </a:r>
            <a:r>
              <a:rPr lang="en-US" dirty="0" smtClean="0"/>
              <a:t>Force: </a:t>
            </a:r>
            <a:r>
              <a:rPr lang="en-US" dirty="0" smtClean="0">
                <a:solidFill>
                  <a:schemeClr val="tx2"/>
                </a:solidFill>
              </a:rPr>
              <a:t>http://www.heritagepreservation.org/programs/taskfer.htm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/>
              <a:t>American Institute for Conservation, Guides for Taking Care </a:t>
            </a:r>
            <a:r>
              <a:rPr lang="en-US" dirty="0" smtClean="0"/>
              <a:t>of </a:t>
            </a:r>
            <a:r>
              <a:rPr lang="en-US" dirty="0"/>
              <a:t>Your </a:t>
            </a:r>
            <a:r>
              <a:rPr lang="en-US" dirty="0" smtClean="0"/>
              <a:t>Personal </a:t>
            </a:r>
            <a:r>
              <a:rPr lang="en-US" dirty="0"/>
              <a:t>Heritage: </a:t>
            </a:r>
            <a:r>
              <a:rPr lang="en-US" dirty="0" smtClean="0">
                <a:solidFill>
                  <a:schemeClr val="tx2"/>
                </a:solidFill>
              </a:rPr>
              <a:t>http</a:t>
            </a:r>
            <a:r>
              <a:rPr lang="en-US" dirty="0">
                <a:solidFill>
                  <a:schemeClr val="tx2"/>
                </a:solidFill>
              </a:rPr>
              <a:t>://</a:t>
            </a:r>
            <a:r>
              <a:rPr lang="en-US" dirty="0" smtClean="0">
                <a:solidFill>
                  <a:schemeClr val="tx2"/>
                </a:solidFill>
              </a:rPr>
              <a:t>www.conservation-us.org/about-conservation/caring-for-your-treasures#.UyC_bIXLKLw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/>
              <a:t>Quick Preservation Tips for </a:t>
            </a:r>
            <a:r>
              <a:rPr lang="en-US" dirty="0" smtClean="0"/>
              <a:t>Military </a:t>
            </a:r>
            <a:r>
              <a:rPr lang="en-US" dirty="0"/>
              <a:t>Families: </a:t>
            </a:r>
            <a:r>
              <a:rPr lang="en-US" dirty="0" smtClean="0">
                <a:solidFill>
                  <a:schemeClr val="tx2"/>
                </a:solidFill>
              </a:rPr>
              <a:t>http://www.ala.org/alcts/sites/ala.org.alcts/files/content/confevents/preswk/pdfs/QTmilitary13.pdf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/>
              <a:t>Quick Preservation Tips </a:t>
            </a:r>
            <a:r>
              <a:rPr lang="en-US" dirty="0" smtClean="0"/>
              <a:t>–Take </a:t>
            </a:r>
            <a:r>
              <a:rPr lang="en-US" dirty="0"/>
              <a:t>the First Step: </a:t>
            </a:r>
            <a:r>
              <a:rPr lang="en-US" dirty="0" smtClean="0">
                <a:solidFill>
                  <a:schemeClr val="tx2"/>
                </a:solidFill>
              </a:rPr>
              <a:t>http://www.ala.org/alcts/sites/ala.org.alcts/files/content/confevents/preswk/pdfs/QTgeneral13.pdf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32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What are Family Archives?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534400" cy="4419600"/>
          </a:xfrm>
        </p:spPr>
        <p:txBody>
          <a:bodyPr>
            <a:normAutofit/>
          </a:bodyPr>
          <a:lstStyle/>
          <a:p>
            <a:r>
              <a:rPr lang="en-US" dirty="0"/>
              <a:t>May be sentimental, legal, </a:t>
            </a:r>
            <a:r>
              <a:rPr lang="en-US" dirty="0" smtClean="0"/>
              <a:t>financial</a:t>
            </a:r>
            <a:endParaRPr lang="en-US" dirty="0"/>
          </a:p>
          <a:p>
            <a:r>
              <a:rPr lang="en-US" dirty="0"/>
              <a:t>They serve as proof that an event occurred, </a:t>
            </a:r>
            <a:r>
              <a:rPr lang="en-US" dirty="0" smtClean="0"/>
              <a:t>or </a:t>
            </a:r>
            <a:r>
              <a:rPr lang="en-US" dirty="0"/>
              <a:t>to explain how something </a:t>
            </a:r>
            <a:r>
              <a:rPr lang="en-US" dirty="0" smtClean="0"/>
              <a:t>happened</a:t>
            </a:r>
            <a:endParaRPr lang="en-US" dirty="0"/>
          </a:p>
          <a:p>
            <a:r>
              <a:rPr lang="en-US" dirty="0"/>
              <a:t>A physical collection of books, paper documents, </a:t>
            </a:r>
            <a:r>
              <a:rPr lang="en-US" dirty="0" smtClean="0"/>
              <a:t>photographs</a:t>
            </a:r>
            <a:r>
              <a:rPr lang="en-US" dirty="0"/>
              <a:t>, etc.; or a place where collections are </a:t>
            </a:r>
            <a:r>
              <a:rPr lang="en-US" dirty="0" smtClean="0"/>
              <a:t>stored</a:t>
            </a:r>
            <a:endParaRPr lang="en-US" dirty="0"/>
          </a:p>
          <a:p>
            <a:r>
              <a:rPr lang="en-US" dirty="0"/>
              <a:t>Electronic records: email, web sites, databases, </a:t>
            </a:r>
            <a:r>
              <a:rPr lang="en-US" dirty="0" smtClean="0"/>
              <a:t>sound and </a:t>
            </a:r>
            <a:r>
              <a:rPr lang="en-US" dirty="0"/>
              <a:t>images </a:t>
            </a:r>
          </a:p>
          <a:p>
            <a:endParaRPr lang="en-US" dirty="0"/>
          </a:p>
        </p:txBody>
      </p:sp>
      <p:pic>
        <p:nvPicPr>
          <p:cNvPr id="2052" name="Picture 4" descr="https://scholarblogs.emory.edu/sick/files/2014/04/lots-of-paperwork-470x1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5364328"/>
            <a:ext cx="447675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4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Organizing Family Archives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124201"/>
          </a:xfrm>
        </p:spPr>
        <p:txBody>
          <a:bodyPr>
            <a:normAutofit/>
          </a:bodyPr>
          <a:lstStyle/>
          <a:p>
            <a:r>
              <a:rPr lang="en-US" dirty="0"/>
              <a:t>Identify: writers and receivers should be fully </a:t>
            </a:r>
          </a:p>
          <a:p>
            <a:pPr marL="0" indent="0">
              <a:buNone/>
            </a:pPr>
            <a:r>
              <a:rPr lang="en-US" dirty="0" smtClean="0"/>
              <a:t>    labeled</a:t>
            </a:r>
            <a:r>
              <a:rPr lang="en-US" dirty="0"/>
              <a:t>; separate notes are fine; include </a:t>
            </a:r>
            <a:r>
              <a:rPr lang="en-US" dirty="0" smtClean="0"/>
              <a:t>any</a:t>
            </a:r>
          </a:p>
          <a:p>
            <a:pPr marL="0" indent="0">
              <a:buNone/>
            </a:pPr>
            <a:r>
              <a:rPr lang="en-US" dirty="0" smtClean="0"/>
              <a:t>    other relevant information</a:t>
            </a:r>
            <a:endParaRPr lang="en-US" dirty="0"/>
          </a:p>
          <a:p>
            <a:r>
              <a:rPr lang="en-US" dirty="0"/>
              <a:t>Organize: Avoid letting the collection get scattered or </a:t>
            </a:r>
            <a:r>
              <a:rPr lang="en-US" dirty="0" smtClean="0"/>
              <a:t>misidentified</a:t>
            </a:r>
            <a:endParaRPr lang="en-US" dirty="0"/>
          </a:p>
          <a:p>
            <a:endParaRPr lang="en-US" dirty="0"/>
          </a:p>
        </p:txBody>
      </p:sp>
      <p:pic>
        <p:nvPicPr>
          <p:cNvPr id="3074" name="Picture 2" descr="https://encrypted-tbn3.gstatic.com/images?q=tbn:ANd9GcQKFwqAekttE7V1K0UG5CD9YQjkLBWgcpuLg2ycM2WaqxpTX7jsK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719" y="4493542"/>
            <a:ext cx="2976562" cy="233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56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What do you have that </a:t>
            </a:r>
            <a:r>
              <a:rPr lang="en-US" dirty="0" smtClean="0"/>
              <a:t>represents </a:t>
            </a:r>
            <a:r>
              <a:rPr lang="en-US" dirty="0"/>
              <a:t>your family </a:t>
            </a:r>
            <a:r>
              <a:rPr lang="en-US" dirty="0" smtClean="0"/>
              <a:t>archives </a:t>
            </a:r>
            <a:r>
              <a:rPr lang="en-US" dirty="0"/>
              <a:t>that you plan to preserve?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Books, </a:t>
            </a:r>
            <a:r>
              <a:rPr lang="en-US" dirty="0"/>
              <a:t>scrapbooks, diaries and pamphlets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Documents (letters, deeds, marriage </a:t>
            </a:r>
            <a:r>
              <a:rPr lang="en-US" dirty="0" smtClean="0"/>
              <a:t>certificates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Newspapers and newspaper clippings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Photographs–prints</a:t>
            </a:r>
            <a:r>
              <a:rPr lang="en-US" dirty="0"/>
              <a:t>, slides, negatives, </a:t>
            </a:r>
            <a:r>
              <a:rPr lang="en-US" dirty="0" smtClean="0"/>
              <a:t>film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Audio/Video –film</a:t>
            </a:r>
            <a:r>
              <a:rPr lang="en-US" dirty="0"/>
              <a:t>, discs, cassettes, reel to reel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64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Ways to Protect Collections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67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Control </a:t>
            </a:r>
            <a:r>
              <a:rPr lang="en-US" dirty="0"/>
              <a:t>the environment: temperature, humidity, </a:t>
            </a:r>
            <a:r>
              <a:rPr lang="en-US" dirty="0" smtClean="0"/>
              <a:t>light</a:t>
            </a:r>
            <a:r>
              <a:rPr lang="en-US" dirty="0"/>
              <a:t>, dirt and dust</a:t>
            </a:r>
          </a:p>
          <a:p>
            <a:r>
              <a:rPr lang="en-US" dirty="0" smtClean="0"/>
              <a:t>Use </a:t>
            </a:r>
            <a:r>
              <a:rPr lang="en-US" dirty="0"/>
              <a:t>the right type of enclosures</a:t>
            </a:r>
          </a:p>
          <a:p>
            <a:r>
              <a:rPr lang="en-US" dirty="0" smtClean="0"/>
              <a:t>Careful</a:t>
            </a:r>
            <a:r>
              <a:rPr lang="en-US" dirty="0"/>
              <a:t>, limited handling</a:t>
            </a:r>
          </a:p>
          <a:p>
            <a:r>
              <a:rPr lang="en-US" dirty="0" smtClean="0"/>
              <a:t>Use </a:t>
            </a:r>
            <a:r>
              <a:rPr lang="en-US" dirty="0"/>
              <a:t>copies instead of originals</a:t>
            </a:r>
          </a:p>
          <a:p>
            <a:r>
              <a:rPr lang="en-US" dirty="0"/>
              <a:t>ALSO:</a:t>
            </a:r>
          </a:p>
          <a:p>
            <a:r>
              <a:rPr lang="en-US" dirty="0" smtClean="0"/>
              <a:t>Protect </a:t>
            </a:r>
            <a:r>
              <a:rPr lang="en-US" dirty="0"/>
              <a:t>Against </a:t>
            </a:r>
            <a:r>
              <a:rPr lang="en-US" dirty="0" smtClean="0"/>
              <a:t>Emergencies (multiple copies)</a:t>
            </a:r>
            <a:endParaRPr lang="en-US" dirty="0"/>
          </a:p>
        </p:txBody>
      </p:sp>
      <p:pic>
        <p:nvPicPr>
          <p:cNvPr id="4098" name="Picture 2" descr="https://theironroom.files.wordpress.com/2014/04/preserving-your-family-papers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372" y="4278782"/>
            <a:ext cx="368525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00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419600" cy="5257800"/>
          </a:xfrm>
        </p:spPr>
        <p:txBody>
          <a:bodyPr>
            <a:normAutofit fontScale="92500"/>
          </a:bodyPr>
          <a:lstStyle/>
          <a:p>
            <a:r>
              <a:rPr lang="en-US" dirty="0"/>
              <a:t>Where are your physical family archives currently </a:t>
            </a:r>
            <a:r>
              <a:rPr lang="en-US" dirty="0" smtClean="0"/>
              <a:t>stored?</a:t>
            </a:r>
            <a:endParaRPr lang="en-US" dirty="0"/>
          </a:p>
          <a:p>
            <a:r>
              <a:rPr lang="en-US" dirty="0" smtClean="0"/>
              <a:t>In </a:t>
            </a:r>
            <a:r>
              <a:rPr lang="en-US" dirty="0"/>
              <a:t>an </a:t>
            </a:r>
            <a:r>
              <a:rPr lang="en-US" dirty="0" smtClean="0"/>
              <a:t>attic</a:t>
            </a:r>
            <a:endParaRPr lang="en-US" dirty="0"/>
          </a:p>
          <a:p>
            <a:r>
              <a:rPr lang="en-US" dirty="0"/>
              <a:t>In a basement or </a:t>
            </a:r>
            <a:r>
              <a:rPr lang="en-US" dirty="0" smtClean="0"/>
              <a:t>garage</a:t>
            </a:r>
            <a:endParaRPr lang="en-US" dirty="0"/>
          </a:p>
          <a:p>
            <a:r>
              <a:rPr lang="en-US" dirty="0"/>
              <a:t>In the main part of a house or </a:t>
            </a:r>
            <a:r>
              <a:rPr lang="en-US" dirty="0" smtClean="0"/>
              <a:t>apartment</a:t>
            </a:r>
            <a:endParaRPr lang="en-US" dirty="0"/>
          </a:p>
          <a:p>
            <a:r>
              <a:rPr lang="en-US" dirty="0"/>
              <a:t>Offsite (</a:t>
            </a:r>
            <a:r>
              <a:rPr lang="en-US" dirty="0" smtClean="0"/>
              <a:t>U-storage </a:t>
            </a:r>
            <a:r>
              <a:rPr lang="en-US" dirty="0"/>
              <a:t>vault, safety deposit </a:t>
            </a:r>
            <a:r>
              <a:rPr lang="en-US" dirty="0" smtClean="0"/>
              <a:t>box)</a:t>
            </a:r>
            <a:endParaRPr lang="en-US" dirty="0"/>
          </a:p>
          <a:p>
            <a:r>
              <a:rPr lang="en-US" dirty="0"/>
              <a:t>Other</a:t>
            </a:r>
          </a:p>
          <a:p>
            <a:endParaRPr lang="en-US" dirty="0"/>
          </a:p>
        </p:txBody>
      </p:sp>
      <p:pic>
        <p:nvPicPr>
          <p:cNvPr id="6146" name="Picture 2" descr="http://girliegirlarmy.com/wp-content/uploads/2012/08/attic_clutter_SM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71600"/>
            <a:ext cx="382905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www.sparefoot.com/self-storage/blog/wp-content/uploads/sites/2/2011/11/garage-full-of-possessions2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95750"/>
            <a:ext cx="3807613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30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/>
              <a:t>Environmental Risks </a:t>
            </a:r>
            <a:r>
              <a:rPr lang="en-US" dirty="0" smtClean="0"/>
              <a:t>–T </a:t>
            </a:r>
            <a:r>
              <a:rPr lang="en-US" dirty="0"/>
              <a:t>&amp; </a:t>
            </a:r>
            <a:r>
              <a:rPr lang="en-US" dirty="0" smtClean="0"/>
              <a:t>RH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1"/>
            <a:ext cx="8610600" cy="2743200"/>
          </a:xfrm>
        </p:spPr>
        <p:txBody>
          <a:bodyPr>
            <a:normAutofit/>
          </a:bodyPr>
          <a:lstStyle/>
          <a:p>
            <a:r>
              <a:rPr lang="en-US" sz="2800" dirty="0"/>
              <a:t>Temperature: Too hot? For every 10 </a:t>
            </a:r>
            <a:r>
              <a:rPr lang="en-US" sz="2800" dirty="0" smtClean="0"/>
              <a:t>degrees rise </a:t>
            </a:r>
            <a:r>
              <a:rPr lang="en-US" sz="2800" dirty="0"/>
              <a:t>in </a:t>
            </a:r>
            <a:r>
              <a:rPr lang="en-US" sz="2800" dirty="0" smtClean="0"/>
              <a:t>temperature </a:t>
            </a:r>
            <a:r>
              <a:rPr lang="en-US" sz="2800" dirty="0"/>
              <a:t>the rate of deterioration/decay is </a:t>
            </a:r>
            <a:r>
              <a:rPr lang="en-US" sz="2800" dirty="0" smtClean="0"/>
              <a:t>doubled</a:t>
            </a:r>
            <a:endParaRPr lang="en-US" sz="2800" dirty="0"/>
          </a:p>
          <a:p>
            <a:r>
              <a:rPr lang="en-US" sz="2800" dirty="0"/>
              <a:t>Relative Humidity: Too high or too </a:t>
            </a:r>
            <a:r>
              <a:rPr lang="en-US" sz="2800" dirty="0" smtClean="0"/>
              <a:t>low</a:t>
            </a:r>
            <a:endParaRPr lang="en-US" sz="2800" dirty="0"/>
          </a:p>
          <a:p>
            <a:r>
              <a:rPr lang="en-US" sz="2800" dirty="0"/>
              <a:t>Avoid extremes, including rapid changes in T &amp; </a:t>
            </a:r>
            <a:r>
              <a:rPr lang="en-US" sz="2800" dirty="0" smtClean="0"/>
              <a:t>RH</a:t>
            </a:r>
            <a:endParaRPr lang="en-US" sz="2800" dirty="0"/>
          </a:p>
          <a:p>
            <a:r>
              <a:rPr lang="en-US" sz="2800" dirty="0"/>
              <a:t>Ideal: Cool and dry </a:t>
            </a:r>
            <a:r>
              <a:rPr lang="en-US" sz="2800" dirty="0" smtClean="0"/>
              <a:t>(65-70 degrees Far.; 4</a:t>
            </a:r>
            <a:r>
              <a:rPr lang="en-US" sz="2800" dirty="0"/>
              <a:t>5</a:t>
            </a:r>
            <a:r>
              <a:rPr lang="en-US" sz="2800" dirty="0" smtClean="0"/>
              <a:t> </a:t>
            </a:r>
            <a:r>
              <a:rPr lang="en-US" sz="2800" dirty="0"/>
              <a:t>to </a:t>
            </a:r>
            <a:r>
              <a:rPr lang="en-US" sz="2800" dirty="0" smtClean="0"/>
              <a:t>50</a:t>
            </a:r>
            <a:r>
              <a:rPr lang="en-US" sz="2800" dirty="0"/>
              <a:t>% RH)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AutoShape 2" descr="Image result for image high tempera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image high temperatu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image high temperatur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6" name="Picture 8" descr="http://d35gqh05wwjv5k.cloudfront.net/media/catalog/product/t/e/temperature-warning-signs-danger-high-temperature-area-l4305-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191000"/>
            <a:ext cx="2441575" cy="244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cbsdallas.files.wordpress.com/2013/06/us-jetstream-pattern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688" y="4191000"/>
            <a:ext cx="4206925" cy="236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06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41847</TotalTime>
  <Words>1459</Words>
  <Application>Microsoft Office PowerPoint</Application>
  <PresentationFormat>On-screen Show (4:3)</PresentationFormat>
  <Paragraphs>191</Paragraphs>
  <Slides>31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 Preserving Your Treasures For Future Generations  An Archives Workshop June 4, 2016 Dothan, Alabama            By: Dana R. Chandler, TU Archivist/Assistant Professor                                                                                  </vt:lpstr>
      <vt:lpstr>Why Your Archives Matter</vt:lpstr>
      <vt:lpstr>PowerPoint Presentation</vt:lpstr>
      <vt:lpstr>What are Family Archives?</vt:lpstr>
      <vt:lpstr>Organizing Family Archives</vt:lpstr>
      <vt:lpstr>Question</vt:lpstr>
      <vt:lpstr>Major Ways to Protect Collections</vt:lpstr>
      <vt:lpstr>Questions</vt:lpstr>
      <vt:lpstr>Environmental Risks –T &amp; RH</vt:lpstr>
      <vt:lpstr>Low-Cost Solutions  for Minimizing Damage from T &amp; RH</vt:lpstr>
      <vt:lpstr>Low-Cost Solutions for Minimizing Damage from T &amp; RH</vt:lpstr>
      <vt:lpstr>Environmental Risk -Light</vt:lpstr>
      <vt:lpstr>Let’s See What Happens:</vt:lpstr>
      <vt:lpstr>Low-Cost Solutions for Controlling Light Damage</vt:lpstr>
      <vt:lpstr>Suggestions</vt:lpstr>
      <vt:lpstr>Further Low-Cost Solutions for Controlling Light Damage</vt:lpstr>
      <vt:lpstr>Environmental Risks: Dirt &amp; Dust</vt:lpstr>
      <vt:lpstr>Low-Cost Solutions to Control Dust &amp; Dirt</vt:lpstr>
      <vt:lpstr>Characterize how your physical family archives are currently stored</vt:lpstr>
      <vt:lpstr>Tips on Use of Physical Collections</vt:lpstr>
      <vt:lpstr>Caring for Books</vt:lpstr>
      <vt:lpstr>Storing Documents</vt:lpstr>
      <vt:lpstr>Storing Photographs</vt:lpstr>
      <vt:lpstr>Storing Photographs</vt:lpstr>
      <vt:lpstr>Problems Are Many:</vt:lpstr>
      <vt:lpstr>Oversize Collections</vt:lpstr>
      <vt:lpstr>Audio Visual Stuff</vt:lpstr>
      <vt:lpstr>Display of Family Archives</vt:lpstr>
      <vt:lpstr>Prepare for Emergencies</vt:lpstr>
      <vt:lpstr>If There Is An Emergency: Salvage</vt:lpstr>
      <vt:lpstr>Selected Resources</vt:lpstr>
    </vt:vector>
  </TitlesOfParts>
  <Company>Tuskegee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Tuskegee University Archives</dc:title>
  <dc:creator>dana r. chandler</dc:creator>
  <cp:lastModifiedBy>Dana Chandler</cp:lastModifiedBy>
  <cp:revision>441</cp:revision>
  <dcterms:created xsi:type="dcterms:W3CDTF">2009-09-22T20:34:32Z</dcterms:created>
  <dcterms:modified xsi:type="dcterms:W3CDTF">2016-05-31T18:48:02Z</dcterms:modified>
</cp:coreProperties>
</file>