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7"/>
  </p:notesMasterIdLst>
  <p:sldIdLst>
    <p:sldId id="310" r:id="rId2"/>
    <p:sldId id="311" r:id="rId3"/>
    <p:sldId id="312" r:id="rId4"/>
    <p:sldId id="315" r:id="rId5"/>
    <p:sldId id="313" r:id="rId6"/>
    <p:sldId id="316" r:id="rId7"/>
    <p:sldId id="314" r:id="rId8"/>
    <p:sldId id="298" r:id="rId9"/>
    <p:sldId id="299" r:id="rId10"/>
    <p:sldId id="300" r:id="rId11"/>
    <p:sldId id="301" r:id="rId12"/>
    <p:sldId id="302" r:id="rId13"/>
    <p:sldId id="303" r:id="rId14"/>
    <p:sldId id="304" r:id="rId15"/>
    <p:sldId id="30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2124" y="-8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E973AC-B771-4115-A665-1F0F6F467B79}" type="datetimeFigureOut">
              <a:rPr lang="en-US" smtClean="0"/>
              <a:t>4/27/2015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48E5DB-9839-4EFD-A1C7-92E091244976}" type="slidenum">
              <a:rPr lang="en-US" smtClean="0"/>
              <a:t>‹#›</a:t>
            </a:fld>
            <a:endParaRPr lang="en-US"/>
          </a:p>
        </p:txBody>
      </p:sp>
    </p:spTree>
    <p:extLst>
      <p:ext uri="{BB962C8B-B14F-4D97-AF65-F5344CB8AC3E}">
        <p14:creationId xmlns:p14="http://schemas.microsoft.com/office/powerpoint/2010/main" val="400177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520F65-589A-4CE7-9378-9A2197F29C58}" type="slidenum">
              <a:rPr lang="en-US" smtClean="0"/>
              <a:pPr/>
              <a:t>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520F65-589A-4CE7-9378-9A2197F29C58}" type="slidenum">
              <a:rPr lang="en-US" smtClean="0"/>
              <a:pPr/>
              <a:t>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520F65-589A-4CE7-9378-9A2197F29C58}" type="slidenum">
              <a:rPr lang="en-US" smtClean="0"/>
              <a:pPr/>
              <a:t>10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520F65-589A-4CE7-9378-9A2197F29C58}" type="slidenum">
              <a:rPr lang="en-US" smtClean="0"/>
              <a:pPr/>
              <a:t>11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520F65-589A-4CE7-9378-9A2197F29C58}" type="slidenum">
              <a:rPr lang="en-US" smtClean="0"/>
              <a:pPr/>
              <a:t>12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520F65-589A-4CE7-9378-9A2197F29C58}" type="slidenum">
              <a:rPr lang="en-US" smtClean="0"/>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520F65-589A-4CE7-9378-9A2197F29C58}" type="slidenum">
              <a:rPr lang="en-US" smtClean="0"/>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520F65-589A-4CE7-9378-9A2197F29C58}"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44D030AC-2084-42F7-9439-34223577EA43}" type="datetimeFigureOut">
              <a:rPr lang="en-US" smtClean="0"/>
              <a:t>4/27/2015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96C299C-5A13-47AE-BEC8-BF46A1A461A6}"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D030AC-2084-42F7-9439-34223577EA43}"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C299C-5A13-47AE-BEC8-BF46A1A461A6}"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D030AC-2084-42F7-9439-34223577EA43}"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C299C-5A13-47AE-BEC8-BF46A1A461A6}"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D030AC-2084-42F7-9439-34223577EA43}"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C299C-5A13-47AE-BEC8-BF46A1A461A6}"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D030AC-2084-42F7-9439-34223577EA43}"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C299C-5A13-47AE-BEC8-BF46A1A461A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4D030AC-2084-42F7-9439-34223577EA43}"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C299C-5A13-47AE-BEC8-BF46A1A461A6}"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D030AC-2084-42F7-9439-34223577EA43}" type="datetimeFigureOut">
              <a:rPr lang="en-US" smtClean="0"/>
              <a:t>4/27/2015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6C299C-5A13-47AE-BEC8-BF46A1A461A6}"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4D030AC-2084-42F7-9439-34223577EA43}" type="datetimeFigureOut">
              <a:rPr lang="en-US" smtClean="0"/>
              <a:t>4/27/2015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6C299C-5A13-47AE-BEC8-BF46A1A461A6}"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D030AC-2084-42F7-9439-34223577EA43}" type="datetimeFigureOut">
              <a:rPr lang="en-US" smtClean="0"/>
              <a:t>4/27/2015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6C299C-5A13-47AE-BEC8-BF46A1A461A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D030AC-2084-42F7-9439-34223577EA43}"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C299C-5A13-47AE-BEC8-BF46A1A461A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D030AC-2084-42F7-9439-34223577EA43}"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C299C-5A13-47AE-BEC8-BF46A1A461A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44D030AC-2084-42F7-9439-34223577EA43}" type="datetimeFigureOut">
              <a:rPr lang="en-US" smtClean="0"/>
              <a:t>4/27/2015</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D96C299C-5A13-47AE-BEC8-BF46A1A461A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8458200" cy="2662519"/>
          </a:xfrm>
        </p:spPr>
        <p:txBody>
          <a:bodyPr/>
          <a:lstStyle/>
          <a:p>
            <a:r>
              <a:rPr lang="en-US" sz="4400" dirty="0" smtClean="0"/>
              <a:t>Tuskegee Students Fight the Good Fight: Important Collections Within the TU Archives</a:t>
            </a:r>
            <a:endParaRPr lang="en-US" sz="4400" dirty="0"/>
          </a:p>
        </p:txBody>
      </p:sp>
      <p:sp>
        <p:nvSpPr>
          <p:cNvPr id="3" name="Subtitle 2"/>
          <p:cNvSpPr>
            <a:spLocks noGrp="1"/>
          </p:cNvSpPr>
          <p:nvPr>
            <p:ph type="subTitle" idx="1"/>
          </p:nvPr>
        </p:nvSpPr>
        <p:spPr>
          <a:xfrm>
            <a:off x="1371600" y="3767862"/>
            <a:ext cx="6400800" cy="2632938"/>
          </a:xfrm>
        </p:spPr>
        <p:txBody>
          <a:bodyPr>
            <a:normAutofit/>
          </a:bodyPr>
          <a:lstStyle/>
          <a:p>
            <a:pPr algn="r">
              <a:spcBef>
                <a:spcPts val="0"/>
              </a:spcBef>
            </a:pPr>
            <a:r>
              <a:rPr lang="en-US" dirty="0" smtClean="0"/>
              <a:t>Dana R. Chandler</a:t>
            </a:r>
          </a:p>
          <a:p>
            <a:pPr algn="r">
              <a:spcBef>
                <a:spcPts val="0"/>
              </a:spcBef>
            </a:pPr>
            <a:r>
              <a:rPr lang="en-US" dirty="0" smtClean="0"/>
              <a:t>Tuskegee University Archives</a:t>
            </a:r>
          </a:p>
          <a:p>
            <a:pPr algn="r">
              <a:spcBef>
                <a:spcPts val="0"/>
              </a:spcBef>
            </a:pPr>
            <a:r>
              <a:rPr lang="en-US" dirty="0" smtClean="0"/>
              <a:t>50</a:t>
            </a:r>
            <a:r>
              <a:rPr lang="en-US" baseline="30000" dirty="0" smtClean="0"/>
              <a:t>th</a:t>
            </a:r>
            <a:r>
              <a:rPr lang="en-US" dirty="0" smtClean="0"/>
              <a:t> Anniversary Lecture Series</a:t>
            </a:r>
          </a:p>
          <a:p>
            <a:pPr algn="r">
              <a:spcBef>
                <a:spcPts val="0"/>
              </a:spcBef>
            </a:pPr>
            <a:r>
              <a:rPr lang="en-US" dirty="0" smtClean="0"/>
              <a:t>Alabama State University</a:t>
            </a:r>
          </a:p>
          <a:p>
            <a:pPr algn="r">
              <a:spcBef>
                <a:spcPts val="0"/>
              </a:spcBef>
            </a:pPr>
            <a:r>
              <a:rPr lang="en-US" dirty="0" smtClean="0"/>
              <a:t>Tuesday, April 28, 2015</a:t>
            </a:r>
            <a:endParaRPr lang="en-US" dirty="0"/>
          </a:p>
        </p:txBody>
      </p:sp>
    </p:spTree>
    <p:extLst>
      <p:ext uri="{BB962C8B-B14F-4D97-AF65-F5344CB8AC3E}">
        <p14:creationId xmlns:p14="http://schemas.microsoft.com/office/powerpoint/2010/main" val="4144974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3810000" cy="838200"/>
          </a:xfrm>
        </p:spPr>
        <p:txBody>
          <a:bodyPr>
            <a:normAutofit/>
          </a:bodyPr>
          <a:lstStyle/>
          <a:p>
            <a:r>
              <a:rPr lang="en-US" sz="2400" dirty="0" smtClean="0"/>
              <a:t>“We are tired... and scared</a:t>
            </a:r>
            <a:r>
              <a:rPr lang="en-US" sz="2400" dirty="0" smtClean="0"/>
              <a:t>” Tuskegee Student</a:t>
            </a:r>
            <a:endParaRPr lang="en-US" sz="2400" dirty="0"/>
          </a:p>
        </p:txBody>
      </p:sp>
      <p:pic>
        <p:nvPicPr>
          <p:cNvPr id="5" name="Content Placeholder 4" descr="Southern Courier 2004.jpg"/>
          <p:cNvPicPr>
            <a:picLocks noGrp="1" noChangeAspect="1"/>
          </p:cNvPicPr>
          <p:nvPr>
            <p:ph idx="1"/>
          </p:nvPr>
        </p:nvPicPr>
        <p:blipFill>
          <a:blip r:embed="rId3" cstate="print"/>
          <a:stretch>
            <a:fillRect/>
          </a:stretch>
        </p:blipFill>
        <p:spPr>
          <a:xfrm>
            <a:off x="4240577" y="273051"/>
            <a:ext cx="4158395" cy="5365750"/>
          </a:xfrm>
        </p:spPr>
      </p:pic>
      <p:sp>
        <p:nvSpPr>
          <p:cNvPr id="4" name="Text Placeholder 3"/>
          <p:cNvSpPr>
            <a:spLocks noGrp="1"/>
          </p:cNvSpPr>
          <p:nvPr>
            <p:ph type="body" sz="half" idx="2"/>
          </p:nvPr>
        </p:nvSpPr>
        <p:spPr>
          <a:xfrm>
            <a:off x="304800" y="990601"/>
            <a:ext cx="3581400" cy="4724400"/>
          </a:xfrm>
        </p:spPr>
        <p:txBody>
          <a:bodyPr>
            <a:normAutofit fontScale="92500"/>
          </a:bodyPr>
          <a:lstStyle/>
          <a:p>
            <a:pPr>
              <a:buFont typeface="Arial" pitchFamily="34" charset="0"/>
              <a:buChar char="•"/>
            </a:pPr>
            <a:r>
              <a:rPr lang="en-US" sz="2400" dirty="0" smtClean="0"/>
              <a:t>Many letters pointing out the difficulties and dangers the reporters and delivery people faced		</a:t>
            </a:r>
          </a:p>
          <a:p>
            <a:pPr lvl="1">
              <a:buFont typeface="Wingdings" pitchFamily="2" charset="2"/>
              <a:buChar char="Ø"/>
            </a:pPr>
            <a:r>
              <a:rPr lang="en-US" sz="2400" dirty="0" smtClean="0"/>
              <a:t>Some had to face “mad dogs”</a:t>
            </a:r>
          </a:p>
          <a:p>
            <a:pPr lvl="1">
              <a:buFont typeface="Wingdings" pitchFamily="2" charset="2"/>
              <a:buChar char="Ø"/>
            </a:pPr>
            <a:r>
              <a:rPr lang="en-US" sz="2400" dirty="0" smtClean="0"/>
              <a:t>Some were beaten, sometimes badly</a:t>
            </a:r>
          </a:p>
          <a:p>
            <a:pPr lvl="1">
              <a:buFont typeface="Wingdings" pitchFamily="2" charset="2"/>
              <a:buChar char="Ø"/>
            </a:pPr>
            <a:r>
              <a:rPr lang="en-US" sz="2400" dirty="0" smtClean="0"/>
              <a:t>Many times they were ridiculed, cursed and spit upon</a:t>
            </a:r>
          </a:p>
          <a:p>
            <a:pPr lvl="1">
              <a:buFont typeface="Wingdings" pitchFamily="2" charset="2"/>
              <a:buChar char="Ø"/>
            </a:pPr>
            <a:r>
              <a:rPr lang="en-US" sz="2400" dirty="0" smtClean="0"/>
              <a:t>Some were threatened with death</a:t>
            </a:r>
          </a:p>
          <a:p>
            <a:endParaRPr lang="en-US" dirty="0"/>
          </a:p>
        </p:txBody>
      </p:sp>
      <p:pic>
        <p:nvPicPr>
          <p:cNvPr id="6" name="Picture 2"/>
          <p:cNvPicPr>
            <a:picLocks noChangeAspect="1" noChangeArrowheads="1"/>
          </p:cNvPicPr>
          <p:nvPr/>
        </p:nvPicPr>
        <p:blipFill>
          <a:blip r:embed="rId4" cstate="print"/>
          <a:srcRect/>
          <a:stretch>
            <a:fillRect/>
          </a:stretch>
        </p:blipFill>
        <p:spPr bwMode="auto">
          <a:xfrm>
            <a:off x="0" y="6038850"/>
            <a:ext cx="9144000" cy="819150"/>
          </a:xfrm>
          <a:prstGeom prst="rect">
            <a:avLst/>
          </a:prstGeom>
          <a:noFill/>
          <a:ln w="9525">
            <a:noFill/>
            <a:miter lim="800000"/>
            <a:headEnd/>
            <a:tailEnd/>
          </a:ln>
          <a:effectLst/>
        </p:spPr>
      </p:pic>
    </p:spTree>
    <p:extLst>
      <p:ext uri="{BB962C8B-B14F-4D97-AF65-F5344CB8AC3E}">
        <p14:creationId xmlns:p14="http://schemas.microsoft.com/office/powerpoint/2010/main" val="2661912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400" y="0"/>
            <a:ext cx="3657600" cy="1066800"/>
          </a:xfrm>
        </p:spPr>
        <p:txBody>
          <a:bodyPr>
            <a:noAutofit/>
          </a:bodyPr>
          <a:lstStyle/>
          <a:p>
            <a:r>
              <a:rPr lang="en-US" sz="3200" dirty="0" smtClean="0"/>
              <a:t>Not Everyone Can Respond…</a:t>
            </a:r>
            <a:endParaRPr lang="en-US" sz="3200" dirty="0"/>
          </a:p>
        </p:txBody>
      </p:sp>
      <p:pic>
        <p:nvPicPr>
          <p:cNvPr id="10" name="Content Placeholder 9" descr="Southern Courier 1002.jpg"/>
          <p:cNvPicPr>
            <a:picLocks noGrp="1" noChangeAspect="1"/>
          </p:cNvPicPr>
          <p:nvPr>
            <p:ph idx="1"/>
          </p:nvPr>
        </p:nvPicPr>
        <p:blipFill>
          <a:blip r:embed="rId3" cstate="print"/>
          <a:stretch>
            <a:fillRect/>
          </a:stretch>
        </p:blipFill>
        <p:spPr>
          <a:xfrm rot="16200000">
            <a:off x="3575050" y="1551596"/>
            <a:ext cx="5111750" cy="3296021"/>
          </a:xfrm>
        </p:spPr>
      </p:pic>
      <p:sp>
        <p:nvSpPr>
          <p:cNvPr id="12" name="Text Placeholder 11"/>
          <p:cNvSpPr>
            <a:spLocks noGrp="1"/>
          </p:cNvSpPr>
          <p:nvPr>
            <p:ph type="body" sz="half" idx="2"/>
          </p:nvPr>
        </p:nvSpPr>
        <p:spPr>
          <a:xfrm>
            <a:off x="228600" y="1066800"/>
            <a:ext cx="3886200" cy="4724400"/>
          </a:xfrm>
        </p:spPr>
        <p:txBody>
          <a:bodyPr>
            <a:noAutofit/>
          </a:bodyPr>
          <a:lstStyle/>
          <a:p>
            <a:pPr>
              <a:buFont typeface="Arial" pitchFamily="34" charset="0"/>
              <a:buChar char="•"/>
            </a:pPr>
            <a:r>
              <a:rPr lang="en-US" sz="2400" dirty="0" smtClean="0"/>
              <a:t>“Each week I am anxiously awaiting…</a:t>
            </a:r>
          </a:p>
          <a:p>
            <a:pPr>
              <a:buFont typeface="Arial" pitchFamily="34" charset="0"/>
              <a:buChar char="•"/>
            </a:pPr>
            <a:r>
              <a:rPr lang="en-US" sz="2400" dirty="0" smtClean="0"/>
              <a:t>Please don’t think that people are not proud… because they do not respond.</a:t>
            </a:r>
          </a:p>
          <a:p>
            <a:pPr>
              <a:buFont typeface="Arial" pitchFamily="34" charset="0"/>
              <a:buChar char="•"/>
            </a:pPr>
            <a:r>
              <a:rPr lang="en-US" sz="2400" dirty="0" smtClean="0"/>
              <a:t>We want to know about our people…</a:t>
            </a:r>
          </a:p>
          <a:p>
            <a:pPr>
              <a:buFont typeface="Arial" pitchFamily="34" charset="0"/>
              <a:buChar char="•"/>
            </a:pPr>
            <a:r>
              <a:rPr lang="en-US" sz="2400" dirty="0" smtClean="0"/>
              <a:t>We want to know what is going on…</a:t>
            </a:r>
          </a:p>
          <a:p>
            <a:pPr>
              <a:buFont typeface="Arial" pitchFamily="34" charset="0"/>
              <a:buChar char="•"/>
            </a:pPr>
            <a:r>
              <a:rPr lang="en-US" sz="2400" dirty="0" smtClean="0"/>
              <a:t>With the </a:t>
            </a:r>
            <a:r>
              <a:rPr lang="en-US" sz="2400" i="1" dirty="0" smtClean="0"/>
              <a:t>Courier</a:t>
            </a:r>
            <a:r>
              <a:rPr lang="en-US" sz="2400" dirty="0" smtClean="0"/>
              <a:t>, we can, for the first time, know…”</a:t>
            </a:r>
            <a:endParaRPr lang="en-US" sz="2400" dirty="0"/>
          </a:p>
        </p:txBody>
      </p:sp>
      <p:pic>
        <p:nvPicPr>
          <p:cNvPr id="5" name="Picture 2"/>
          <p:cNvPicPr>
            <a:picLocks noChangeAspect="1" noChangeArrowheads="1"/>
          </p:cNvPicPr>
          <p:nvPr/>
        </p:nvPicPr>
        <p:blipFill>
          <a:blip r:embed="rId4" cstate="print"/>
          <a:srcRect/>
          <a:stretch>
            <a:fillRect/>
          </a:stretch>
        </p:blipFill>
        <p:spPr bwMode="auto">
          <a:xfrm>
            <a:off x="0" y="6038850"/>
            <a:ext cx="9144000" cy="819150"/>
          </a:xfrm>
          <a:prstGeom prst="rect">
            <a:avLst/>
          </a:prstGeom>
          <a:noFill/>
          <a:ln w="9525">
            <a:noFill/>
            <a:miter lim="800000"/>
            <a:headEnd/>
            <a:tailEnd/>
          </a:ln>
          <a:effectLst/>
        </p:spPr>
      </p:pic>
    </p:spTree>
    <p:extLst>
      <p:ext uri="{BB962C8B-B14F-4D97-AF65-F5344CB8AC3E}">
        <p14:creationId xmlns:p14="http://schemas.microsoft.com/office/powerpoint/2010/main" val="3789227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5715000" cy="715962"/>
          </a:xfrm>
        </p:spPr>
        <p:txBody>
          <a:bodyPr>
            <a:noAutofit/>
          </a:bodyPr>
          <a:lstStyle/>
          <a:p>
            <a:r>
              <a:rPr lang="en-US" sz="3600" dirty="0" smtClean="0"/>
              <a:t>My Soul Became Stirred….</a:t>
            </a:r>
            <a:endParaRPr lang="en-US" sz="3600" dirty="0"/>
          </a:p>
        </p:txBody>
      </p:sp>
      <p:sp>
        <p:nvSpPr>
          <p:cNvPr id="3" name="Content Placeholder 2"/>
          <p:cNvSpPr>
            <a:spLocks noGrp="1"/>
          </p:cNvSpPr>
          <p:nvPr>
            <p:ph idx="1"/>
          </p:nvPr>
        </p:nvSpPr>
        <p:spPr>
          <a:xfrm>
            <a:off x="304800" y="2209800"/>
            <a:ext cx="3657600" cy="3886200"/>
          </a:xfrm>
        </p:spPr>
        <p:txBody>
          <a:bodyPr>
            <a:normAutofit/>
          </a:bodyPr>
          <a:lstStyle/>
          <a:p>
            <a:pPr>
              <a:buNone/>
            </a:pPr>
            <a:endParaRPr lang="en-US" dirty="0" smtClean="0"/>
          </a:p>
          <a:p>
            <a:pPr>
              <a:buNone/>
            </a:pPr>
            <a:r>
              <a:rPr lang="en-US" dirty="0" smtClean="0"/>
              <a:t> </a:t>
            </a:r>
          </a:p>
          <a:p>
            <a:pPr algn="ctr">
              <a:buNone/>
            </a:pPr>
            <a:endParaRPr lang="en-US" dirty="0"/>
          </a:p>
        </p:txBody>
      </p:sp>
      <p:sp>
        <p:nvSpPr>
          <p:cNvPr id="4" name="Content Placeholder 2"/>
          <p:cNvSpPr txBox="1">
            <a:spLocks/>
          </p:cNvSpPr>
          <p:nvPr/>
        </p:nvSpPr>
        <p:spPr>
          <a:xfrm>
            <a:off x="609600" y="3124200"/>
            <a:ext cx="8229600" cy="29718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152400" y="2286000"/>
            <a:ext cx="3962400" cy="3108543"/>
          </a:xfrm>
          <a:prstGeom prst="rect">
            <a:avLst/>
          </a:prstGeom>
          <a:noFill/>
        </p:spPr>
        <p:txBody>
          <a:bodyPr wrap="square" rtlCol="0">
            <a:spAutoFit/>
          </a:bodyPr>
          <a:lstStyle/>
          <a:p>
            <a:r>
              <a:rPr lang="en-US" sz="2800" dirty="0" smtClean="0"/>
              <a:t>“…my hopes once more became exalted and my belief in the ultimate triumph of the good conscience of mankind was restored.”</a:t>
            </a:r>
            <a:endParaRPr lang="en-US" sz="2800" dirty="0"/>
          </a:p>
        </p:txBody>
      </p:sp>
      <p:pic>
        <p:nvPicPr>
          <p:cNvPr id="10" name="Picture 9" descr="Southern Courier030.jpg"/>
          <p:cNvPicPr>
            <a:picLocks noChangeAspect="1"/>
          </p:cNvPicPr>
          <p:nvPr/>
        </p:nvPicPr>
        <p:blipFill>
          <a:blip r:embed="rId3" cstate="print"/>
          <a:stretch>
            <a:fillRect/>
          </a:stretch>
        </p:blipFill>
        <p:spPr>
          <a:xfrm>
            <a:off x="5029200" y="838201"/>
            <a:ext cx="3932609" cy="4953000"/>
          </a:xfrm>
          <a:prstGeom prst="rect">
            <a:avLst/>
          </a:prstGeom>
        </p:spPr>
      </p:pic>
      <p:sp>
        <p:nvSpPr>
          <p:cNvPr id="11" name="Rectangle 10"/>
          <p:cNvSpPr/>
          <p:nvPr/>
        </p:nvSpPr>
        <p:spPr>
          <a:xfrm>
            <a:off x="381001" y="1066800"/>
            <a:ext cx="4038599" cy="954107"/>
          </a:xfrm>
          <a:prstGeom prst="rect">
            <a:avLst/>
          </a:prstGeom>
        </p:spPr>
        <p:txBody>
          <a:bodyPr wrap="square">
            <a:spAutoFit/>
          </a:bodyPr>
          <a:lstStyle/>
          <a:p>
            <a:r>
              <a:rPr lang="en-US" sz="2800" b="1" dirty="0" smtClean="0">
                <a:solidFill>
                  <a:schemeClr val="tx2"/>
                </a:solidFill>
              </a:rPr>
              <a:t>Letter Addressed to the </a:t>
            </a:r>
            <a:r>
              <a:rPr lang="en-US" sz="2800" b="1" i="1" dirty="0" smtClean="0">
                <a:solidFill>
                  <a:schemeClr val="tx2"/>
                </a:solidFill>
              </a:rPr>
              <a:t>Courier</a:t>
            </a:r>
            <a:endParaRPr lang="en-US" sz="2800" b="1" i="1" dirty="0">
              <a:solidFill>
                <a:schemeClr val="tx2"/>
              </a:solidFill>
            </a:endParaRPr>
          </a:p>
        </p:txBody>
      </p:sp>
      <p:pic>
        <p:nvPicPr>
          <p:cNvPr id="8" name="Picture 2"/>
          <p:cNvPicPr>
            <a:picLocks noChangeAspect="1" noChangeArrowheads="1"/>
          </p:cNvPicPr>
          <p:nvPr/>
        </p:nvPicPr>
        <p:blipFill>
          <a:blip r:embed="rId4" cstate="print"/>
          <a:srcRect/>
          <a:stretch>
            <a:fillRect/>
          </a:stretch>
        </p:blipFill>
        <p:spPr bwMode="auto">
          <a:xfrm>
            <a:off x="0" y="6038850"/>
            <a:ext cx="9144000" cy="819150"/>
          </a:xfrm>
          <a:prstGeom prst="rect">
            <a:avLst/>
          </a:prstGeom>
          <a:noFill/>
          <a:ln w="9525">
            <a:noFill/>
            <a:miter lim="800000"/>
            <a:headEnd/>
            <a:tailEnd/>
          </a:ln>
          <a:effectLst/>
        </p:spPr>
      </p:pic>
    </p:spTree>
    <p:extLst>
      <p:ext uri="{BB962C8B-B14F-4D97-AF65-F5344CB8AC3E}">
        <p14:creationId xmlns:p14="http://schemas.microsoft.com/office/powerpoint/2010/main" val="2602982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3160713" cy="946150"/>
          </a:xfrm>
        </p:spPr>
        <p:txBody>
          <a:bodyPr>
            <a:normAutofit fontScale="90000"/>
          </a:bodyPr>
          <a:lstStyle/>
          <a:p>
            <a:r>
              <a:rPr lang="en-US" sz="2800" dirty="0" smtClean="0"/>
              <a:t>The </a:t>
            </a:r>
            <a:r>
              <a:rPr lang="en-US" sz="2800" i="1" dirty="0" smtClean="0"/>
              <a:t>Courier</a:t>
            </a:r>
            <a:r>
              <a:rPr lang="en-US" sz="2800" dirty="0" smtClean="0"/>
              <a:t> </a:t>
            </a:r>
            <a:r>
              <a:rPr lang="en-US" sz="2800" dirty="0" smtClean="0"/>
              <a:t>Affects Alabamians…</a:t>
            </a:r>
            <a:endParaRPr lang="en-US" sz="2800" dirty="0"/>
          </a:p>
        </p:txBody>
      </p:sp>
      <p:sp>
        <p:nvSpPr>
          <p:cNvPr id="4" name="Text Placeholder 3"/>
          <p:cNvSpPr>
            <a:spLocks noGrp="1"/>
          </p:cNvSpPr>
          <p:nvPr>
            <p:ph type="body" sz="half" idx="2"/>
          </p:nvPr>
        </p:nvSpPr>
        <p:spPr>
          <a:xfrm>
            <a:off x="152400" y="990600"/>
            <a:ext cx="3733800" cy="5105400"/>
          </a:xfrm>
        </p:spPr>
        <p:txBody>
          <a:bodyPr>
            <a:normAutofit/>
          </a:bodyPr>
          <a:lstStyle/>
          <a:p>
            <a:pPr>
              <a:buFont typeface="Arial" pitchFamily="34" charset="0"/>
              <a:buChar char="•"/>
            </a:pPr>
            <a:r>
              <a:rPr lang="en-US" sz="2400" dirty="0" smtClean="0"/>
              <a:t>“I was stunned…</a:t>
            </a:r>
          </a:p>
          <a:p>
            <a:pPr>
              <a:buFont typeface="Arial" pitchFamily="34" charset="0"/>
              <a:buChar char="•"/>
            </a:pPr>
            <a:r>
              <a:rPr lang="en-US" sz="2400" dirty="0" smtClean="0"/>
              <a:t>…minimal effect on Washington</a:t>
            </a:r>
          </a:p>
          <a:p>
            <a:pPr>
              <a:buFont typeface="Arial" pitchFamily="34" charset="0"/>
              <a:buChar char="•"/>
            </a:pPr>
            <a:r>
              <a:rPr lang="en-US" sz="2400" dirty="0" smtClean="0"/>
              <a:t>…minimal effect on Alabama Statehouse</a:t>
            </a:r>
          </a:p>
          <a:p>
            <a:pPr>
              <a:buFont typeface="Arial" pitchFamily="34" charset="0"/>
              <a:buChar char="•"/>
            </a:pPr>
            <a:r>
              <a:rPr lang="en-US" sz="2400" dirty="0" smtClean="0"/>
              <a:t>One of the best %$#$%# things that ever happened to Alabama and you can be proud that you did something worthwhile…</a:t>
            </a:r>
          </a:p>
          <a:p>
            <a:pPr>
              <a:buFont typeface="Arial" pitchFamily="34" charset="0"/>
              <a:buChar char="•"/>
            </a:pPr>
            <a:r>
              <a:rPr lang="en-US" sz="2400" dirty="0" smtClean="0"/>
              <a:t>I wish I could say the same.”</a:t>
            </a:r>
            <a:endParaRPr lang="en-US" sz="2400" dirty="0"/>
          </a:p>
        </p:txBody>
      </p:sp>
      <p:pic>
        <p:nvPicPr>
          <p:cNvPr id="5" name="Content Placeholder 6" descr="Southern Courier001.jpg"/>
          <p:cNvPicPr>
            <a:picLocks noGrp="1" noChangeAspect="1"/>
          </p:cNvPicPr>
          <p:nvPr>
            <p:ph idx="1"/>
          </p:nvPr>
        </p:nvPicPr>
        <p:blipFill>
          <a:blip r:embed="rId3" cstate="print"/>
          <a:stretch>
            <a:fillRect/>
          </a:stretch>
        </p:blipFill>
        <p:spPr>
          <a:xfrm>
            <a:off x="4114800" y="273050"/>
            <a:ext cx="4294572" cy="5516173"/>
          </a:xfrm>
        </p:spPr>
      </p:pic>
      <p:pic>
        <p:nvPicPr>
          <p:cNvPr id="6" name="Picture 2"/>
          <p:cNvPicPr>
            <a:picLocks noChangeAspect="1" noChangeArrowheads="1"/>
          </p:cNvPicPr>
          <p:nvPr/>
        </p:nvPicPr>
        <p:blipFill>
          <a:blip r:embed="rId4" cstate="print"/>
          <a:srcRect/>
          <a:stretch>
            <a:fillRect/>
          </a:stretch>
        </p:blipFill>
        <p:spPr bwMode="auto">
          <a:xfrm>
            <a:off x="0" y="6038850"/>
            <a:ext cx="9144000" cy="819150"/>
          </a:xfrm>
          <a:prstGeom prst="rect">
            <a:avLst/>
          </a:prstGeom>
          <a:noFill/>
          <a:ln w="9525">
            <a:noFill/>
            <a:miter lim="800000"/>
            <a:headEnd/>
            <a:tailEnd/>
          </a:ln>
          <a:effectLst/>
        </p:spPr>
      </p:pic>
    </p:spTree>
    <p:extLst>
      <p:ext uri="{BB962C8B-B14F-4D97-AF65-F5344CB8AC3E}">
        <p14:creationId xmlns:p14="http://schemas.microsoft.com/office/powerpoint/2010/main" val="3842554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Southern Courier</a:t>
            </a:r>
            <a:endParaRPr lang="en-US" dirty="0"/>
          </a:p>
        </p:txBody>
      </p:sp>
      <p:sp>
        <p:nvSpPr>
          <p:cNvPr id="5" name="Content Placeholder 4"/>
          <p:cNvSpPr>
            <a:spLocks noGrp="1"/>
          </p:cNvSpPr>
          <p:nvPr>
            <p:ph idx="1"/>
          </p:nvPr>
        </p:nvSpPr>
        <p:spPr>
          <a:xfrm>
            <a:off x="228600" y="2248347"/>
            <a:ext cx="8686800" cy="2857053"/>
          </a:xfrm>
        </p:spPr>
        <p:txBody>
          <a:bodyPr>
            <a:normAutofit/>
          </a:bodyPr>
          <a:lstStyle/>
          <a:p>
            <a:r>
              <a:rPr lang="en-US" dirty="0" smtClean="0"/>
              <a:t>After three tumultuous years, </a:t>
            </a:r>
            <a:r>
              <a:rPr lang="en-US" i="1" dirty="0" smtClean="0"/>
              <a:t>The Southern Courier</a:t>
            </a:r>
            <a:r>
              <a:rPr lang="en-US" dirty="0" smtClean="0"/>
              <a:t> came to an end in December of 1968 due to funding shortfalls.  </a:t>
            </a:r>
          </a:p>
          <a:p>
            <a:r>
              <a:rPr lang="en-US" dirty="0" smtClean="0"/>
              <a:t>Many of the staff had continued to work, until the last paper was printed, with little or no financial assistance.  </a:t>
            </a:r>
          </a:p>
          <a:p>
            <a:r>
              <a:rPr lang="en-US" dirty="0" smtClean="0"/>
              <a:t>The paper’s influence led to many localized newsletters, thereby assisting in a grass roots campaign for racial equality.   </a:t>
            </a:r>
            <a:endParaRPr lang="en-US" dirty="0"/>
          </a:p>
        </p:txBody>
      </p:sp>
      <p:sp>
        <p:nvSpPr>
          <p:cNvPr id="3" name="TextBox 2"/>
          <p:cNvSpPr txBox="1"/>
          <p:nvPr/>
        </p:nvSpPr>
        <p:spPr>
          <a:xfrm>
            <a:off x="1295399" y="5105400"/>
            <a:ext cx="6768199" cy="523220"/>
          </a:xfrm>
          <a:prstGeom prst="rect">
            <a:avLst/>
          </a:prstGeom>
          <a:noFill/>
        </p:spPr>
        <p:txBody>
          <a:bodyPr wrap="none" rtlCol="0">
            <a:spAutoFit/>
          </a:bodyPr>
          <a:lstStyle/>
          <a:p>
            <a:r>
              <a:rPr lang="en-US" sz="2800" b="1" dirty="0" smtClean="0">
                <a:solidFill>
                  <a:schemeClr val="tx2"/>
                </a:solidFill>
              </a:rPr>
              <a:t>The materials remain in the TU archives</a:t>
            </a:r>
            <a:endParaRPr lang="en-US" sz="2800" b="1" dirty="0">
              <a:solidFill>
                <a:schemeClr val="tx2"/>
              </a:solidFill>
            </a:endParaRPr>
          </a:p>
        </p:txBody>
      </p:sp>
      <p:pic>
        <p:nvPicPr>
          <p:cNvPr id="6" name="Picture 2"/>
          <p:cNvPicPr>
            <a:picLocks noChangeAspect="1" noChangeArrowheads="1"/>
          </p:cNvPicPr>
          <p:nvPr/>
        </p:nvPicPr>
        <p:blipFill>
          <a:blip r:embed="rId3" cstate="print"/>
          <a:srcRect/>
          <a:stretch>
            <a:fillRect/>
          </a:stretch>
        </p:blipFill>
        <p:spPr bwMode="auto">
          <a:xfrm>
            <a:off x="0" y="6038850"/>
            <a:ext cx="9144000" cy="819150"/>
          </a:xfrm>
          <a:prstGeom prst="rect">
            <a:avLst/>
          </a:prstGeom>
          <a:noFill/>
          <a:ln w="9525">
            <a:noFill/>
            <a:miter lim="800000"/>
            <a:headEnd/>
            <a:tailEnd/>
          </a:ln>
          <a:effectLst/>
        </p:spPr>
      </p:pic>
    </p:spTree>
    <p:extLst>
      <p:ext uri="{BB962C8B-B14F-4D97-AF65-F5344CB8AC3E}">
        <p14:creationId xmlns:p14="http://schemas.microsoft.com/office/powerpoint/2010/main" val="2629303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dirty="0" smtClean="0">
                <a:latin typeface="Arial Black" pitchFamily="34" charset="0"/>
              </a:rPr>
              <a:t>Tuskegee University Archives</a:t>
            </a:r>
            <a:endParaRPr lang="en-US" dirty="0">
              <a:latin typeface="Arial Black" pitchFamily="34" charset="0"/>
            </a:endParaRPr>
          </a:p>
        </p:txBody>
      </p:sp>
      <p:sp>
        <p:nvSpPr>
          <p:cNvPr id="3" name="Subtitle 2"/>
          <p:cNvSpPr>
            <a:spLocks noGrp="1"/>
          </p:cNvSpPr>
          <p:nvPr>
            <p:ph type="subTitle" idx="1"/>
          </p:nvPr>
        </p:nvSpPr>
        <p:spPr>
          <a:xfrm>
            <a:off x="762000" y="3581400"/>
            <a:ext cx="7467600" cy="2057400"/>
          </a:xfrm>
        </p:spPr>
        <p:txBody>
          <a:bodyPr>
            <a:normAutofit/>
          </a:bodyPr>
          <a:lstStyle/>
          <a:p>
            <a:r>
              <a:rPr lang="en-US" dirty="0">
                <a:solidFill>
                  <a:schemeClr val="tx1"/>
                </a:solidFill>
              </a:rPr>
              <a:t>We seek, not to follow, but to lead and, like our first President, Booker T. Washington, to provide our students with the best tools to compete in any situation, during any time and in any country.</a:t>
            </a:r>
          </a:p>
          <a:p>
            <a:endParaRPr lang="en-US" dirty="0">
              <a:solidFill>
                <a:schemeClr val="tx1"/>
              </a:solidFill>
              <a:latin typeface="Arial Black"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0" y="6038850"/>
            <a:ext cx="9144000" cy="819150"/>
          </a:xfrm>
          <a:prstGeom prst="rect">
            <a:avLst/>
          </a:prstGeom>
          <a:noFill/>
          <a:ln w="9525">
            <a:noFill/>
            <a:miter lim="800000"/>
            <a:headEnd/>
            <a:tailEnd/>
          </a:ln>
          <a:effectLst/>
        </p:spPr>
      </p:pic>
    </p:spTree>
    <p:extLst>
      <p:ext uri="{BB962C8B-B14F-4D97-AF65-F5344CB8AC3E}">
        <p14:creationId xmlns:p14="http://schemas.microsoft.com/office/powerpoint/2010/main" val="54863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99247" y="2248347"/>
            <a:ext cx="7745505" cy="4304853"/>
          </a:xfrm>
        </p:spPr>
        <p:txBody>
          <a:bodyPr>
            <a:normAutofit fontScale="92500"/>
          </a:bodyPr>
          <a:lstStyle/>
          <a:p>
            <a:r>
              <a:rPr lang="en-US" dirty="0" smtClean="0"/>
              <a:t>Tuskegee University students have a long history of participating in the Civil Rights Movements</a:t>
            </a:r>
          </a:p>
          <a:p>
            <a:r>
              <a:rPr lang="en-US" dirty="0" smtClean="0"/>
              <a:t>Civil Rights Movements?</a:t>
            </a:r>
          </a:p>
          <a:p>
            <a:r>
              <a:rPr lang="en-US" dirty="0"/>
              <a:t>Actually, The American Civil Rights Movement consisted of several movements which were not constant, but were a series of starts and stops, some successful, some not. </a:t>
            </a:r>
            <a:endParaRPr lang="en-US" dirty="0" smtClean="0"/>
          </a:p>
          <a:p>
            <a:r>
              <a:rPr lang="en-US" dirty="0" smtClean="0"/>
              <a:t>During these periods, many </a:t>
            </a:r>
            <a:r>
              <a:rPr lang="en-US" dirty="0"/>
              <a:t>African‐Americans began to take a variety of actions to do away with segregation, legal discrimination, and political disfranchisement. </a:t>
            </a:r>
            <a:endParaRPr lang="en-US" dirty="0" smtClean="0"/>
          </a:p>
          <a:p>
            <a:r>
              <a:rPr lang="en-US" dirty="0" smtClean="0"/>
              <a:t>Some such movements came before the 1960s</a:t>
            </a:r>
            <a:endParaRPr lang="en-US" dirty="0"/>
          </a:p>
        </p:txBody>
      </p:sp>
      <p:sp>
        <p:nvSpPr>
          <p:cNvPr id="4" name="Title 3"/>
          <p:cNvSpPr>
            <a:spLocks noGrp="1"/>
          </p:cNvSpPr>
          <p:nvPr>
            <p:ph type="title"/>
          </p:nvPr>
        </p:nvSpPr>
        <p:spPr/>
        <p:txBody>
          <a:bodyPr/>
          <a:lstStyle/>
          <a:p>
            <a:r>
              <a:rPr lang="en-US" dirty="0" smtClean="0"/>
              <a:t>Long History</a:t>
            </a:r>
            <a:endParaRPr lang="en-US" dirty="0"/>
          </a:p>
        </p:txBody>
      </p:sp>
    </p:spTree>
    <p:extLst>
      <p:ext uri="{BB962C8B-B14F-4D97-AF65-F5344CB8AC3E}">
        <p14:creationId xmlns:p14="http://schemas.microsoft.com/office/powerpoint/2010/main" val="3657125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99247" y="2248347"/>
            <a:ext cx="7745505" cy="4304853"/>
          </a:xfrm>
        </p:spPr>
        <p:txBody>
          <a:bodyPr>
            <a:normAutofit/>
          </a:bodyPr>
          <a:lstStyle/>
          <a:p>
            <a:r>
              <a:rPr lang="en-US" dirty="0"/>
              <a:t>Tuskegee also played an important role in earlier phases of the struggle which include such organizations as the National Committee to Abolish the Poll Tax (1940-1948), an organization that sought, through grass-roots efforts, to repeal the national, as well as state poll </a:t>
            </a:r>
            <a:r>
              <a:rPr lang="en-US" dirty="0" smtClean="0"/>
              <a:t>taxes.</a:t>
            </a:r>
          </a:p>
          <a:p>
            <a:r>
              <a:rPr lang="en-US" dirty="0" smtClean="0"/>
              <a:t>Almost successful, passed the House of Representatives in 1943, but not the Senate.</a:t>
            </a:r>
          </a:p>
          <a:p>
            <a:r>
              <a:rPr lang="en-US" dirty="0" smtClean="0"/>
              <a:t>These materials, within the archives, are representative of the work done by students to alleviate segregation and “Jim Crow Laws”</a:t>
            </a:r>
            <a:endParaRPr lang="en-US" dirty="0"/>
          </a:p>
        </p:txBody>
      </p:sp>
      <p:sp>
        <p:nvSpPr>
          <p:cNvPr id="4" name="Title 3"/>
          <p:cNvSpPr>
            <a:spLocks noGrp="1"/>
          </p:cNvSpPr>
          <p:nvPr>
            <p:ph type="title"/>
          </p:nvPr>
        </p:nvSpPr>
        <p:spPr/>
        <p:txBody>
          <a:bodyPr/>
          <a:lstStyle/>
          <a:p>
            <a:r>
              <a:rPr lang="en-US" dirty="0" smtClean="0"/>
              <a:t>Other Movements</a:t>
            </a:r>
            <a:endParaRPr lang="en-US" dirty="0"/>
          </a:p>
        </p:txBody>
      </p:sp>
    </p:spTree>
    <p:extLst>
      <p:ext uri="{BB962C8B-B14F-4D97-AF65-F5344CB8AC3E}">
        <p14:creationId xmlns:p14="http://schemas.microsoft.com/office/powerpoint/2010/main" val="2462546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832"/>
            <a:ext cx="9144000" cy="6688336"/>
          </a:xfrm>
          <a:prstGeom prst="rect">
            <a:avLst/>
          </a:prstGeom>
        </p:spPr>
      </p:pic>
    </p:spTree>
    <p:extLst>
      <p:ext uri="{BB962C8B-B14F-4D97-AF65-F5344CB8AC3E}">
        <p14:creationId xmlns:p14="http://schemas.microsoft.com/office/powerpoint/2010/main" val="3873057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248347"/>
            <a:ext cx="8229600" cy="4381053"/>
          </a:xfrm>
        </p:spPr>
        <p:txBody>
          <a:bodyPr>
            <a:normAutofit fontScale="92500" lnSpcReduction="10000"/>
          </a:bodyPr>
          <a:lstStyle/>
          <a:p>
            <a:r>
              <a:rPr lang="en-US" dirty="0" smtClean="0"/>
              <a:t>Eric </a:t>
            </a:r>
            <a:r>
              <a:rPr lang="en-US" dirty="0" err="1" smtClean="0"/>
              <a:t>Krystall</a:t>
            </a:r>
            <a:r>
              <a:rPr lang="en-US" dirty="0" smtClean="0"/>
              <a:t> </a:t>
            </a:r>
            <a:r>
              <a:rPr lang="en-US" dirty="0"/>
              <a:t>- </a:t>
            </a:r>
            <a:r>
              <a:rPr lang="en-US" dirty="0" smtClean="0"/>
              <a:t>worked </a:t>
            </a:r>
            <a:r>
              <a:rPr lang="en-US" dirty="0"/>
              <a:t>in the anti-apartheid movement in his native South Africa during the 1950s, and then in the Civil Rights Movement of the 1960s in the United </a:t>
            </a:r>
            <a:r>
              <a:rPr lang="en-US" dirty="0" smtClean="0"/>
              <a:t>States.</a:t>
            </a:r>
          </a:p>
          <a:p>
            <a:r>
              <a:rPr lang="en-US" dirty="0" smtClean="0"/>
              <a:t>Tuskegee Civic Association (TCA) – </a:t>
            </a:r>
            <a:r>
              <a:rPr lang="en-US" dirty="0"/>
              <a:t>Formed in 1941, the Tuskegee Civic Association grew out of a group of men who had been meeting since 1910 as The Men's Meeting and, later, The Tuskegee Men's Club</a:t>
            </a:r>
            <a:r>
              <a:rPr lang="en-US" dirty="0" smtClean="0"/>
              <a:t>. In 1957 worked to fight against Gerrymandering of the city limits of </a:t>
            </a:r>
            <a:r>
              <a:rPr lang="en-US" dirty="0" err="1" smtClean="0"/>
              <a:t>Tusekgee</a:t>
            </a:r>
            <a:r>
              <a:rPr lang="en-US" dirty="0" smtClean="0"/>
              <a:t>.</a:t>
            </a:r>
          </a:p>
          <a:p>
            <a:r>
              <a:rPr lang="en-US" dirty="0" smtClean="0"/>
              <a:t>Charles </a:t>
            </a:r>
            <a:r>
              <a:rPr lang="en-US" dirty="0" err="1" smtClean="0"/>
              <a:t>Gomillion</a:t>
            </a:r>
            <a:r>
              <a:rPr lang="en-US" dirty="0" smtClean="0"/>
              <a:t> – President of the TCA and chief protagonist in the1961 Supreme Court Case, </a:t>
            </a:r>
            <a:r>
              <a:rPr lang="en-US" dirty="0" err="1" smtClean="0"/>
              <a:t>Gomillion</a:t>
            </a:r>
            <a:r>
              <a:rPr lang="en-US" dirty="0" smtClean="0"/>
              <a:t> vs. Lightfoot. </a:t>
            </a:r>
            <a:r>
              <a:rPr lang="en-US" dirty="0"/>
              <a:t>In </a:t>
            </a:r>
            <a:r>
              <a:rPr lang="en-US" dirty="0" err="1"/>
              <a:t>Gomillion</a:t>
            </a:r>
            <a:r>
              <a:rPr lang="en-US" dirty="0"/>
              <a:t> v. Lightfoot, the U.S. Supreme Court ruled that such redistricting had violated the 15th Amendment rights of Tuskegee's African Americans.</a:t>
            </a:r>
            <a:endParaRPr lang="en-US" dirty="0"/>
          </a:p>
        </p:txBody>
      </p:sp>
      <p:sp>
        <p:nvSpPr>
          <p:cNvPr id="3" name="Title 2"/>
          <p:cNvSpPr>
            <a:spLocks noGrp="1"/>
          </p:cNvSpPr>
          <p:nvPr>
            <p:ph type="title"/>
          </p:nvPr>
        </p:nvSpPr>
        <p:spPr/>
        <p:txBody>
          <a:bodyPr/>
          <a:lstStyle/>
          <a:p>
            <a:r>
              <a:rPr lang="en-US" dirty="0" smtClean="0"/>
              <a:t>Other Collections</a:t>
            </a:r>
            <a:endParaRPr lang="en-US" dirty="0"/>
          </a:p>
        </p:txBody>
      </p:sp>
    </p:spTree>
    <p:extLst>
      <p:ext uri="{BB962C8B-B14F-4D97-AF65-F5344CB8AC3E}">
        <p14:creationId xmlns:p14="http://schemas.microsoft.com/office/powerpoint/2010/main" val="2867310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762000" y="30480"/>
            <a:ext cx="7756525" cy="1054100"/>
          </a:xfrm>
        </p:spPr>
        <p:txBody>
          <a:bodyPr/>
          <a:lstStyle/>
          <a:p>
            <a:r>
              <a:rPr lang="en-US" dirty="0" smtClean="0"/>
              <a:t>Photo Collections</a:t>
            </a:r>
            <a:endParaRPr lang="en-US" dirty="0"/>
          </a:p>
        </p:txBody>
      </p:sp>
      <p:pic>
        <p:nvPicPr>
          <p:cNvPr id="6" name="Content Placeholder 5"/>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0" y="1219200"/>
            <a:ext cx="3854648" cy="2819400"/>
          </a:xfrm>
        </p:spPr>
      </p:pic>
      <p:pic>
        <p:nvPicPr>
          <p:cNvPr id="9" name="Content Placeholder 8"/>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5486400" y="1066800"/>
            <a:ext cx="3575050" cy="2811429"/>
          </a:xfrm>
        </p:spPr>
      </p:pic>
      <p:pic>
        <p:nvPicPr>
          <p:cNvPr id="1026" name="Picture 2" descr="charles gomillion gomillion dean of students and chair of the social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9385" y="2057400"/>
            <a:ext cx="1136015" cy="17040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682" y="3886199"/>
            <a:ext cx="4402710" cy="267430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6583" y="4171632"/>
            <a:ext cx="2995794" cy="2368550"/>
          </a:xfrm>
          <a:prstGeom prst="rect">
            <a:avLst/>
          </a:prstGeom>
        </p:spPr>
      </p:pic>
    </p:spTree>
    <p:extLst>
      <p:ext uri="{BB962C8B-B14F-4D97-AF65-F5344CB8AC3E}">
        <p14:creationId xmlns:p14="http://schemas.microsoft.com/office/powerpoint/2010/main" val="2051348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248347"/>
            <a:ext cx="8229600" cy="4381053"/>
          </a:xfrm>
        </p:spPr>
        <p:txBody>
          <a:bodyPr>
            <a:normAutofit lnSpcReduction="10000"/>
          </a:bodyPr>
          <a:lstStyle/>
          <a:p>
            <a:r>
              <a:rPr lang="en-US" dirty="0" smtClean="0"/>
              <a:t>Gwen Patton – President of the Tuskegee SGA</a:t>
            </a:r>
          </a:p>
          <a:p>
            <a:r>
              <a:rPr lang="en-US" dirty="0" smtClean="0"/>
              <a:t>Amelia Boynton Robinson – Iconic Figure, Selma March</a:t>
            </a:r>
          </a:p>
          <a:p>
            <a:r>
              <a:rPr lang="en-US" dirty="0" smtClean="0"/>
              <a:t>Fred Gray – Civil Rights Attorney</a:t>
            </a:r>
          </a:p>
          <a:p>
            <a:r>
              <a:rPr lang="en-US" dirty="0" smtClean="0"/>
              <a:t>Rosa Parks –  Born in Tuskegee</a:t>
            </a:r>
          </a:p>
          <a:p>
            <a:r>
              <a:rPr lang="en-US" dirty="0" smtClean="0"/>
              <a:t>President  Luther H. Foster – Under his leadership, faculty </a:t>
            </a:r>
            <a:r>
              <a:rPr lang="en-US" dirty="0"/>
              <a:t>and staff were not discouraged to be involved in the </a:t>
            </a:r>
            <a:r>
              <a:rPr lang="en-US" dirty="0" smtClean="0"/>
              <a:t>Civil </a:t>
            </a:r>
            <a:r>
              <a:rPr lang="en-US" dirty="0"/>
              <a:t>R</a:t>
            </a:r>
            <a:r>
              <a:rPr lang="en-US" dirty="0" smtClean="0"/>
              <a:t>ights related activities.</a:t>
            </a:r>
            <a:endParaRPr lang="en-US" dirty="0"/>
          </a:p>
          <a:p>
            <a:endParaRPr lang="en-US" dirty="0" smtClean="0"/>
          </a:p>
          <a:p>
            <a:pPr marL="0" indent="0">
              <a:buNone/>
            </a:pPr>
            <a:r>
              <a:rPr lang="en-US" sz="3200" dirty="0" smtClean="0"/>
              <a:t>Used the Dr. Martin Luther King Model of non-violent protest!</a:t>
            </a:r>
            <a:endParaRPr lang="en-US" sz="3200" dirty="0"/>
          </a:p>
        </p:txBody>
      </p:sp>
      <p:sp>
        <p:nvSpPr>
          <p:cNvPr id="3" name="Title 2"/>
          <p:cNvSpPr>
            <a:spLocks noGrp="1"/>
          </p:cNvSpPr>
          <p:nvPr>
            <p:ph type="title"/>
          </p:nvPr>
        </p:nvSpPr>
        <p:spPr/>
        <p:txBody>
          <a:bodyPr/>
          <a:lstStyle/>
          <a:p>
            <a:r>
              <a:rPr lang="en-US" dirty="0" smtClean="0"/>
              <a:t>Famous </a:t>
            </a:r>
            <a:r>
              <a:rPr lang="en-US" dirty="0" err="1" smtClean="0"/>
              <a:t>Tuskegeeans</a:t>
            </a:r>
            <a:endParaRPr lang="en-US" dirty="0"/>
          </a:p>
        </p:txBody>
      </p:sp>
    </p:spTree>
    <p:extLst>
      <p:ext uri="{BB962C8B-B14F-4D97-AF65-F5344CB8AC3E}">
        <p14:creationId xmlns:p14="http://schemas.microsoft.com/office/powerpoint/2010/main" val="2073890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533400"/>
          </a:xfrm>
        </p:spPr>
        <p:txBody>
          <a:bodyPr>
            <a:noAutofit/>
          </a:bodyPr>
          <a:lstStyle/>
          <a:p>
            <a:r>
              <a:rPr lang="en-US" dirty="0" smtClean="0"/>
              <a:t>Papers </a:t>
            </a:r>
            <a:r>
              <a:rPr lang="en-US" dirty="0"/>
              <a:t>of the Southern </a:t>
            </a:r>
            <a:r>
              <a:rPr lang="en-US" dirty="0" smtClean="0"/>
              <a:t>Courier</a:t>
            </a:r>
            <a:endParaRPr lang="en-US" i="1" dirty="0">
              <a:latin typeface="Arial Black" pitchFamily="34" charset="0"/>
            </a:endParaRPr>
          </a:p>
        </p:txBody>
      </p:sp>
      <p:sp>
        <p:nvSpPr>
          <p:cNvPr id="5" name="Text Placeholder 4"/>
          <p:cNvSpPr>
            <a:spLocks noGrp="1"/>
          </p:cNvSpPr>
          <p:nvPr>
            <p:ph type="body" sz="half" idx="2"/>
          </p:nvPr>
        </p:nvSpPr>
        <p:spPr>
          <a:xfrm>
            <a:off x="63501" y="2286000"/>
            <a:ext cx="4740414" cy="3544297"/>
          </a:xfrm>
        </p:spPr>
        <p:txBody>
          <a:bodyPr>
            <a:normAutofit fontScale="92500"/>
          </a:bodyPr>
          <a:lstStyle/>
          <a:p>
            <a:r>
              <a:rPr lang="en-US" sz="2000" b="1" dirty="0" smtClean="0">
                <a:solidFill>
                  <a:schemeClr val="tx2"/>
                </a:solidFill>
              </a:rPr>
              <a:t>What do they reveal?</a:t>
            </a:r>
            <a:endParaRPr lang="en-US" sz="2000" dirty="0" smtClean="0"/>
          </a:p>
          <a:p>
            <a:pPr>
              <a:buFont typeface="Arial" pitchFamily="34" charset="0"/>
              <a:buChar char="•"/>
            </a:pPr>
            <a:r>
              <a:rPr lang="en-US" sz="2000" dirty="0" smtClean="0"/>
              <a:t>Based </a:t>
            </a:r>
            <a:r>
              <a:rPr lang="en-US" sz="2000" dirty="0" smtClean="0"/>
              <a:t>in Montgomery, Alabama</a:t>
            </a:r>
          </a:p>
          <a:p>
            <a:pPr>
              <a:buFont typeface="Arial" pitchFamily="34" charset="0"/>
              <a:buChar char="•"/>
            </a:pPr>
            <a:r>
              <a:rPr lang="en-US" sz="2000" dirty="0" smtClean="0"/>
              <a:t> Civil Rights Movement from July 1965 to December 1968</a:t>
            </a:r>
          </a:p>
          <a:p>
            <a:pPr>
              <a:buFont typeface="Arial" pitchFamily="34" charset="0"/>
              <a:buChar char="•"/>
            </a:pPr>
            <a:r>
              <a:rPr lang="en-US" sz="2000" dirty="0" smtClean="0"/>
              <a:t>Originally planned as a regional, non-profit, independent </a:t>
            </a:r>
            <a:r>
              <a:rPr lang="en-US" sz="2000" dirty="0" smtClean="0"/>
              <a:t>paper (founded by staff from the </a:t>
            </a:r>
            <a:r>
              <a:rPr lang="en-US" sz="2000" i="1" dirty="0" smtClean="0"/>
              <a:t>Harvard University Crimson</a:t>
            </a:r>
            <a:r>
              <a:rPr lang="en-US" sz="2000" dirty="0" smtClean="0"/>
              <a:t>)</a:t>
            </a:r>
            <a:endParaRPr lang="en-US" sz="2000" dirty="0" smtClean="0"/>
          </a:p>
          <a:p>
            <a:pPr>
              <a:buFont typeface="Arial" pitchFamily="34" charset="0"/>
              <a:buChar char="•"/>
            </a:pPr>
            <a:r>
              <a:rPr lang="en-US" sz="2000" dirty="0" smtClean="0"/>
              <a:t> Its young staffers (which ranged in age from 19 to 23) narrowed their efforts toward an almost exclusive Alabama audience. </a:t>
            </a:r>
          </a:p>
        </p:txBody>
      </p:sp>
      <p:pic>
        <p:nvPicPr>
          <p:cNvPr id="3" name="Picture 2" descr="SouthernC001"/>
          <p:cNvPicPr>
            <a:picLocks noChangeAspect="1" noChangeArrowheads="1"/>
          </p:cNvPicPr>
          <p:nvPr/>
        </p:nvPicPr>
        <p:blipFill>
          <a:blip r:embed="rId3" cstate="print"/>
          <a:srcRect/>
          <a:stretch>
            <a:fillRect/>
          </a:stretch>
        </p:blipFill>
        <p:spPr bwMode="auto">
          <a:xfrm>
            <a:off x="5105400" y="762000"/>
            <a:ext cx="3886200" cy="5068297"/>
          </a:xfrm>
          <a:prstGeom prst="rect">
            <a:avLst/>
          </a:prstGeom>
          <a:noFill/>
          <a:ln w="9525">
            <a:noFill/>
            <a:miter lim="800000"/>
            <a:headEnd/>
            <a:tailEnd/>
          </a:ln>
        </p:spPr>
      </p:pic>
      <p:sp>
        <p:nvSpPr>
          <p:cNvPr id="4" name="TextBox 3"/>
          <p:cNvSpPr txBox="1"/>
          <p:nvPr/>
        </p:nvSpPr>
        <p:spPr>
          <a:xfrm>
            <a:off x="63500" y="609600"/>
            <a:ext cx="4756430" cy="923330"/>
          </a:xfrm>
          <a:prstGeom prst="rect">
            <a:avLst/>
          </a:prstGeom>
          <a:noFill/>
        </p:spPr>
        <p:txBody>
          <a:bodyPr wrap="none" rtlCol="0">
            <a:spAutoFit/>
          </a:bodyPr>
          <a:lstStyle/>
          <a:p>
            <a:r>
              <a:rPr lang="en-US" dirty="0"/>
              <a:t>In April, 2006, journalists who had worked </a:t>
            </a:r>
            <a:endParaRPr lang="en-US" dirty="0" smtClean="0"/>
          </a:p>
          <a:p>
            <a:r>
              <a:rPr lang="en-US" dirty="0" smtClean="0"/>
              <a:t>on </a:t>
            </a:r>
            <a:r>
              <a:rPr lang="en-US" dirty="0"/>
              <a:t>the </a:t>
            </a:r>
            <a:r>
              <a:rPr lang="en-US" i="1" dirty="0"/>
              <a:t>Courier</a:t>
            </a:r>
            <a:r>
              <a:rPr lang="en-US" dirty="0"/>
              <a:t> gathered in Montgomery, </a:t>
            </a:r>
            <a:endParaRPr lang="en-US" dirty="0" smtClean="0"/>
          </a:p>
          <a:p>
            <a:r>
              <a:rPr lang="en-US" dirty="0" smtClean="0"/>
              <a:t>Alabama</a:t>
            </a:r>
            <a:r>
              <a:rPr lang="en-US" dirty="0"/>
              <a:t>, for a reunion.</a:t>
            </a:r>
          </a:p>
        </p:txBody>
      </p:sp>
      <p:sp>
        <p:nvSpPr>
          <p:cNvPr id="6" name="TextBox 5"/>
          <p:cNvSpPr txBox="1"/>
          <p:nvPr/>
        </p:nvSpPr>
        <p:spPr>
          <a:xfrm>
            <a:off x="838200" y="1614884"/>
            <a:ext cx="3022600" cy="954107"/>
          </a:xfrm>
          <a:prstGeom prst="rect">
            <a:avLst/>
          </a:prstGeom>
          <a:noFill/>
        </p:spPr>
        <p:txBody>
          <a:bodyPr wrap="square" rtlCol="0">
            <a:spAutoFit/>
          </a:bodyPr>
          <a:lstStyle/>
          <a:p>
            <a:r>
              <a:rPr lang="en-US" b="1" dirty="0" smtClean="0">
                <a:solidFill>
                  <a:schemeClr val="tx2"/>
                </a:solidFill>
              </a:rPr>
              <a:t>Where are the papers</a:t>
            </a:r>
            <a:r>
              <a:rPr lang="en-US" b="1" dirty="0" smtClean="0">
                <a:solidFill>
                  <a:schemeClr val="tx2"/>
                </a:solidFill>
              </a:rPr>
              <a:t>…?</a:t>
            </a:r>
          </a:p>
          <a:p>
            <a:r>
              <a:rPr lang="en-US" dirty="0"/>
              <a:t>Within the archives.</a:t>
            </a:r>
          </a:p>
          <a:p>
            <a:endParaRPr lang="en-US" b="1" dirty="0">
              <a:solidFill>
                <a:schemeClr val="tx2"/>
              </a:solidFill>
            </a:endParaRPr>
          </a:p>
        </p:txBody>
      </p:sp>
      <p:pic>
        <p:nvPicPr>
          <p:cNvPr id="8" name="Picture 2"/>
          <p:cNvPicPr>
            <a:picLocks noChangeAspect="1" noChangeArrowheads="1"/>
          </p:cNvPicPr>
          <p:nvPr/>
        </p:nvPicPr>
        <p:blipFill>
          <a:blip r:embed="rId4" cstate="print"/>
          <a:srcRect/>
          <a:stretch>
            <a:fillRect/>
          </a:stretch>
        </p:blipFill>
        <p:spPr bwMode="auto">
          <a:xfrm>
            <a:off x="0" y="6038850"/>
            <a:ext cx="9144000" cy="819150"/>
          </a:xfrm>
          <a:prstGeom prst="rect">
            <a:avLst/>
          </a:prstGeom>
          <a:noFill/>
          <a:ln w="9525">
            <a:noFill/>
            <a:miter lim="800000"/>
            <a:headEnd/>
            <a:tailEnd/>
          </a:ln>
          <a:effectLst/>
        </p:spPr>
      </p:pic>
    </p:spTree>
    <p:extLst>
      <p:ext uri="{BB962C8B-B14F-4D97-AF65-F5344CB8AC3E}">
        <p14:creationId xmlns:p14="http://schemas.microsoft.com/office/powerpoint/2010/main" val="2509815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04800"/>
            <a:ext cx="3657600" cy="1295400"/>
          </a:xfrm>
        </p:spPr>
        <p:txBody>
          <a:bodyPr>
            <a:noAutofit/>
          </a:bodyPr>
          <a:lstStyle/>
          <a:p>
            <a:r>
              <a:rPr lang="en-US" sz="2800" dirty="0" smtClean="0"/>
              <a:t>“…forced to go out and warmly and charmingly </a:t>
            </a:r>
            <a:r>
              <a:rPr lang="en-US" sz="2800" u="sng" dirty="0" smtClean="0"/>
              <a:t>steal.”</a:t>
            </a:r>
            <a:endParaRPr lang="en-US" sz="2800" u="sng" dirty="0"/>
          </a:p>
        </p:txBody>
      </p:sp>
      <p:sp>
        <p:nvSpPr>
          <p:cNvPr id="6" name="Text Placeholder 5"/>
          <p:cNvSpPr>
            <a:spLocks noGrp="1"/>
          </p:cNvSpPr>
          <p:nvPr>
            <p:ph type="body" sz="half" idx="2"/>
          </p:nvPr>
        </p:nvSpPr>
        <p:spPr>
          <a:xfrm>
            <a:off x="152400" y="1676400"/>
            <a:ext cx="3962400" cy="4362450"/>
          </a:xfrm>
        </p:spPr>
        <p:txBody>
          <a:bodyPr>
            <a:normAutofit fontScale="92500"/>
          </a:bodyPr>
          <a:lstStyle/>
          <a:p>
            <a:pPr>
              <a:buFont typeface="Arial" pitchFamily="34" charset="0"/>
              <a:buChar char="•"/>
            </a:pPr>
            <a:r>
              <a:rPr lang="en-US" sz="2000" dirty="0" smtClean="0"/>
              <a:t>Used $32,000.00 startup funds received primarily from “Eastern liberals”</a:t>
            </a:r>
            <a:endParaRPr lang="en-US" sz="2000" i="1" dirty="0" smtClean="0"/>
          </a:p>
          <a:p>
            <a:pPr>
              <a:buFont typeface="Arial" pitchFamily="34" charset="0"/>
              <a:buChar char="•"/>
            </a:pPr>
            <a:r>
              <a:rPr lang="en-US" sz="2000" dirty="0" smtClean="0"/>
              <a:t>Eventually received grants from a variety of corporations and endowments, which aided with operating expenses </a:t>
            </a:r>
          </a:p>
          <a:p>
            <a:pPr>
              <a:buFont typeface="Arial" pitchFamily="34" charset="0"/>
              <a:buChar char="•"/>
            </a:pPr>
            <a:r>
              <a:rPr lang="en-US" sz="2000" dirty="0" smtClean="0"/>
              <a:t> Austere measures, during the entire time of publication, meant that staff members relied on “help from home” and often doubled as typesetters and printers</a:t>
            </a:r>
            <a:r>
              <a:rPr lang="en-US" sz="2000" dirty="0" smtClean="0"/>
              <a:t>. </a:t>
            </a:r>
          </a:p>
          <a:p>
            <a:pPr>
              <a:buFont typeface="Arial" pitchFamily="34" charset="0"/>
              <a:buChar char="•"/>
            </a:pPr>
            <a:r>
              <a:rPr lang="en-US" sz="2000" dirty="0" smtClean="0"/>
              <a:t>Student from Tuskegee named Meg wrote…</a:t>
            </a:r>
            <a:endParaRPr lang="en-US" sz="2000" dirty="0" smtClean="0"/>
          </a:p>
          <a:p>
            <a:endParaRPr lang="en-US" dirty="0"/>
          </a:p>
        </p:txBody>
      </p:sp>
      <p:pic>
        <p:nvPicPr>
          <p:cNvPr id="10" name="Content Placeholder 9" descr="Southern Courier002.jpg"/>
          <p:cNvPicPr>
            <a:picLocks noGrp="1" noChangeAspect="1"/>
          </p:cNvPicPr>
          <p:nvPr>
            <p:ph idx="1"/>
          </p:nvPr>
        </p:nvPicPr>
        <p:blipFill>
          <a:blip r:embed="rId3" cstate="print"/>
          <a:stretch>
            <a:fillRect/>
          </a:stretch>
        </p:blipFill>
        <p:spPr>
          <a:xfrm>
            <a:off x="4724400" y="-20320"/>
            <a:ext cx="4419600" cy="5807148"/>
          </a:xfrm>
        </p:spPr>
      </p:pic>
      <p:pic>
        <p:nvPicPr>
          <p:cNvPr id="5" name="Picture 2"/>
          <p:cNvPicPr>
            <a:picLocks noChangeAspect="1" noChangeArrowheads="1"/>
          </p:cNvPicPr>
          <p:nvPr/>
        </p:nvPicPr>
        <p:blipFill>
          <a:blip r:embed="rId4" cstate="print"/>
          <a:srcRect/>
          <a:stretch>
            <a:fillRect/>
          </a:stretch>
        </p:blipFill>
        <p:spPr bwMode="auto">
          <a:xfrm>
            <a:off x="0" y="6038850"/>
            <a:ext cx="9144000" cy="819150"/>
          </a:xfrm>
          <a:prstGeom prst="rect">
            <a:avLst/>
          </a:prstGeom>
          <a:noFill/>
          <a:ln w="9525">
            <a:noFill/>
            <a:miter lim="800000"/>
            <a:headEnd/>
            <a:tailEnd/>
          </a:ln>
          <a:effectLst/>
        </p:spPr>
      </p:pic>
    </p:spTree>
    <p:extLst>
      <p:ext uri="{BB962C8B-B14F-4D97-AF65-F5344CB8AC3E}">
        <p14:creationId xmlns:p14="http://schemas.microsoft.com/office/powerpoint/2010/main" val="7670789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3125</TotalTime>
  <Words>887</Words>
  <Application>Microsoft Office PowerPoint</Application>
  <PresentationFormat>On-screen Show (4:3)</PresentationFormat>
  <Paragraphs>83</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Hardcover</vt:lpstr>
      <vt:lpstr>Tuskegee Students Fight the Good Fight: Important Collections Within the TU Archives</vt:lpstr>
      <vt:lpstr>Long History</vt:lpstr>
      <vt:lpstr>Other Movements</vt:lpstr>
      <vt:lpstr>PowerPoint Presentation</vt:lpstr>
      <vt:lpstr>Other Collections</vt:lpstr>
      <vt:lpstr>Photo Collections</vt:lpstr>
      <vt:lpstr>Famous Tuskegeeans</vt:lpstr>
      <vt:lpstr>Papers of the Southern Courier</vt:lpstr>
      <vt:lpstr>“…forced to go out and warmly and charmingly steal.”</vt:lpstr>
      <vt:lpstr>“We are tired... and scared” Tuskegee Student</vt:lpstr>
      <vt:lpstr>Not Everyone Can Respond…</vt:lpstr>
      <vt:lpstr>My Soul Became Stirred….</vt:lpstr>
      <vt:lpstr>The Courier Affects Alabamians…</vt:lpstr>
      <vt:lpstr>The Southern Courier</vt:lpstr>
      <vt:lpstr>Tuskegee University Archives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History</dc:title>
  <dc:creator>Rebekah</dc:creator>
  <cp:lastModifiedBy>Dana Chandler</cp:lastModifiedBy>
  <cp:revision>68</cp:revision>
  <dcterms:created xsi:type="dcterms:W3CDTF">2014-08-05T18:56:24Z</dcterms:created>
  <dcterms:modified xsi:type="dcterms:W3CDTF">2015-04-28T19:05:12Z</dcterms:modified>
</cp:coreProperties>
</file>