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75" r:id="rId2"/>
    <p:sldId id="256" r:id="rId3"/>
    <p:sldId id="289" r:id="rId4"/>
    <p:sldId id="329" r:id="rId5"/>
    <p:sldId id="291" r:id="rId6"/>
    <p:sldId id="292" r:id="rId7"/>
    <p:sldId id="333" r:id="rId8"/>
    <p:sldId id="293" r:id="rId9"/>
    <p:sldId id="290" r:id="rId10"/>
    <p:sldId id="282" r:id="rId11"/>
    <p:sldId id="339" r:id="rId12"/>
    <p:sldId id="294" r:id="rId13"/>
    <p:sldId id="285" r:id="rId14"/>
    <p:sldId id="288" r:id="rId15"/>
    <p:sldId id="299" r:id="rId16"/>
    <p:sldId id="295" r:id="rId17"/>
    <p:sldId id="297" r:id="rId18"/>
    <p:sldId id="336" r:id="rId19"/>
    <p:sldId id="284" r:id="rId20"/>
    <p:sldId id="287" r:id="rId21"/>
    <p:sldId id="286" r:id="rId22"/>
    <p:sldId id="298" r:id="rId23"/>
    <p:sldId id="327" r:id="rId24"/>
    <p:sldId id="328" r:id="rId25"/>
    <p:sldId id="335" r:id="rId26"/>
    <p:sldId id="326" r:id="rId27"/>
    <p:sldId id="340" r:id="rId28"/>
    <p:sldId id="307" r:id="rId29"/>
    <p:sldId id="276" r:id="rId30"/>
    <p:sldId id="277" r:id="rId31"/>
    <p:sldId id="278" r:id="rId32"/>
    <p:sldId id="280" r:id="rId33"/>
    <p:sldId id="330" r:id="rId34"/>
    <p:sldId id="279" r:id="rId35"/>
    <p:sldId id="300" r:id="rId36"/>
    <p:sldId id="301" r:id="rId37"/>
    <p:sldId id="302" r:id="rId38"/>
    <p:sldId id="303" r:id="rId39"/>
    <p:sldId id="304" r:id="rId40"/>
    <p:sldId id="305" r:id="rId41"/>
    <p:sldId id="315" r:id="rId42"/>
    <p:sldId id="306" r:id="rId43"/>
    <p:sldId id="319" r:id="rId44"/>
    <p:sldId id="325" r:id="rId45"/>
    <p:sldId id="316" r:id="rId46"/>
    <p:sldId id="308" r:id="rId47"/>
    <p:sldId id="332" r:id="rId48"/>
    <p:sldId id="309" r:id="rId49"/>
    <p:sldId id="310" r:id="rId50"/>
    <p:sldId id="312" r:id="rId51"/>
    <p:sldId id="331" r:id="rId52"/>
    <p:sldId id="317" r:id="rId53"/>
    <p:sldId id="322" r:id="rId54"/>
    <p:sldId id="318" r:id="rId55"/>
    <p:sldId id="337" r:id="rId56"/>
    <p:sldId id="338"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062"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36045B-C668-486E-83C5-A44DA033C789}" type="datetimeFigureOut">
              <a:rPr lang="en-US" smtClean="0"/>
              <a:pPr/>
              <a:t>2/26/2014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520F65-589A-4CE7-9378-9A2197F29C58}" type="slidenum">
              <a:rPr lang="en-US" smtClean="0"/>
              <a:pPr/>
              <a:t>‹#›</a:t>
            </a:fld>
            <a:endParaRPr lang="en-US"/>
          </a:p>
        </p:txBody>
      </p:sp>
    </p:spTree>
    <p:extLst>
      <p:ext uri="{BB962C8B-B14F-4D97-AF65-F5344CB8AC3E}">
        <p14:creationId xmlns:p14="http://schemas.microsoft.com/office/powerpoint/2010/main" val="2554388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6017CC-53EE-4931-B20E-57598EB359FB}"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C520F65-589A-4CE7-9378-9A2197F29C58}"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C520F65-589A-4CE7-9378-9A2197F29C58}"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49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51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55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C520F65-589A-4CE7-9378-9A2197F29C58}" type="slidenum">
              <a:rPr lang="en-US" smtClean="0"/>
              <a:pPr/>
              <a:t>56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520F65-589A-4CE7-9378-9A2197F29C58}"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FA2E5D-5C11-4B82-B9FF-1DF4A7B1D708}" type="datetimeFigureOut">
              <a:rPr lang="en-US" smtClean="0"/>
              <a:pPr/>
              <a:t>2/26/2014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FA2E5D-5C11-4B82-B9FF-1DF4A7B1D708}" type="datetimeFigureOut">
              <a:rPr lang="en-US" smtClean="0"/>
              <a:pPr/>
              <a:t>2/26/2014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FA2E5D-5C11-4B82-B9FF-1DF4A7B1D708}" type="datetimeFigureOut">
              <a:rPr lang="en-US" smtClean="0"/>
              <a:pPr/>
              <a:t>2/26/2014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FA2E5D-5C11-4B82-B9FF-1DF4A7B1D708}" type="datetimeFigureOut">
              <a:rPr lang="en-US" smtClean="0"/>
              <a:pPr/>
              <a:t>2/26/2014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FA2E5D-5C11-4B82-B9FF-1DF4A7B1D708}" type="datetimeFigureOut">
              <a:rPr lang="en-US" smtClean="0"/>
              <a:pPr/>
              <a:t>2/26/2014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FA2E5D-5C11-4B82-B9FF-1DF4A7B1D708}" type="datetimeFigureOut">
              <a:rPr lang="en-US" smtClean="0"/>
              <a:pPr/>
              <a:t>2/26/2014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FA2E5D-5C11-4B82-B9FF-1DF4A7B1D708}" type="datetimeFigureOut">
              <a:rPr lang="en-US" smtClean="0"/>
              <a:pPr/>
              <a:t>2/26/2014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FA2E5D-5C11-4B82-B9FF-1DF4A7B1D708}" type="datetimeFigureOut">
              <a:rPr lang="en-US" smtClean="0"/>
              <a:pPr/>
              <a:t>2/26/2014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FA2E5D-5C11-4B82-B9FF-1DF4A7B1D708}" type="datetimeFigureOut">
              <a:rPr lang="en-US" smtClean="0"/>
              <a:pPr/>
              <a:t>2/26/2014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FA2E5D-5C11-4B82-B9FF-1DF4A7B1D708}" type="datetimeFigureOut">
              <a:rPr lang="en-US" smtClean="0"/>
              <a:pPr/>
              <a:t>2/26/2014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FA2E5D-5C11-4B82-B9FF-1DF4A7B1D708}" type="datetimeFigureOut">
              <a:rPr lang="en-US" smtClean="0"/>
              <a:pPr/>
              <a:t>2/26/2014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14C9F-5388-4152-AD5E-6061D5F09DB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00000"/>
            </a:gs>
            <a:gs pos="50000">
              <a:schemeClr val="accent1">
                <a:tint val="44500"/>
                <a:satMod val="160000"/>
              </a:schemeClr>
            </a:gs>
            <a:gs pos="100000">
              <a:schemeClr val="accent1">
                <a:tint val="23500"/>
                <a:satMod val="16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FA2E5D-5C11-4B82-B9FF-1DF4A7B1D708}" type="datetimeFigureOut">
              <a:rPr lang="en-US" smtClean="0"/>
              <a:pPr/>
              <a:t>2/26/2014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14C9F-5388-4152-AD5E-6061D5F09DB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tif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39.emf"/><Relationship Id="rId4" Type="http://schemas.openxmlformats.org/officeDocument/2006/relationships/oleObject" Target="../embeddings/oleObject1.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TW-4.jpg"/>
          <p:cNvPicPr>
            <a:picLocks noChangeAspect="1"/>
          </p:cNvPicPr>
          <p:nvPr/>
        </p:nvPicPr>
        <p:blipFill>
          <a:blip r:embed="rId3" cstate="print"/>
          <a:stretch>
            <a:fillRect/>
          </a:stretch>
        </p:blipFill>
        <p:spPr>
          <a:xfrm>
            <a:off x="5707007" y="4810125"/>
            <a:ext cx="3436993" cy="2047875"/>
          </a:xfrm>
          <a:prstGeom prst="rect">
            <a:avLst/>
          </a:prstGeom>
        </p:spPr>
      </p:pic>
      <p:pic>
        <p:nvPicPr>
          <p:cNvPr id="8" name="Picture 7" descr="Carver Collection040.jpg"/>
          <p:cNvPicPr>
            <a:picLocks noChangeAspect="1"/>
          </p:cNvPicPr>
          <p:nvPr/>
        </p:nvPicPr>
        <p:blipFill>
          <a:blip r:embed="rId4" cstate="print"/>
          <a:stretch>
            <a:fillRect/>
          </a:stretch>
        </p:blipFill>
        <p:spPr>
          <a:xfrm>
            <a:off x="6096000" y="4724400"/>
            <a:ext cx="1844040" cy="1390714"/>
          </a:xfrm>
          <a:prstGeom prst="rect">
            <a:avLst/>
          </a:prstGeom>
        </p:spPr>
      </p:pic>
      <p:pic>
        <p:nvPicPr>
          <p:cNvPr id="7" name="Picture 6" descr="carver3_lg.jpg"/>
          <p:cNvPicPr>
            <a:picLocks noChangeAspect="1"/>
          </p:cNvPicPr>
          <p:nvPr/>
        </p:nvPicPr>
        <p:blipFill>
          <a:blip r:embed="rId5" cstate="print"/>
          <a:stretch>
            <a:fillRect/>
          </a:stretch>
        </p:blipFill>
        <p:spPr>
          <a:xfrm>
            <a:off x="4114800" y="2971800"/>
            <a:ext cx="2016252" cy="2438400"/>
          </a:xfrm>
          <a:prstGeom prst="rect">
            <a:avLst/>
          </a:prstGeom>
        </p:spPr>
      </p:pic>
      <p:pic>
        <p:nvPicPr>
          <p:cNvPr id="6" name="Picture 5" descr="Carver Collection013.jpg"/>
          <p:cNvPicPr>
            <a:picLocks noChangeAspect="1"/>
          </p:cNvPicPr>
          <p:nvPr/>
        </p:nvPicPr>
        <p:blipFill>
          <a:blip r:embed="rId6" cstate="print"/>
          <a:stretch>
            <a:fillRect/>
          </a:stretch>
        </p:blipFill>
        <p:spPr>
          <a:xfrm>
            <a:off x="2133600" y="0"/>
            <a:ext cx="4876800" cy="3361944"/>
          </a:xfrm>
          <a:prstGeom prst="rect">
            <a:avLst/>
          </a:prstGeom>
        </p:spPr>
      </p:pic>
      <p:pic>
        <p:nvPicPr>
          <p:cNvPr id="5" name="Picture 4" descr="carver004.jpg"/>
          <p:cNvPicPr>
            <a:picLocks noChangeAspect="1"/>
          </p:cNvPicPr>
          <p:nvPr/>
        </p:nvPicPr>
        <p:blipFill>
          <a:blip r:embed="rId7" cstate="print"/>
          <a:stretch>
            <a:fillRect/>
          </a:stretch>
        </p:blipFill>
        <p:spPr>
          <a:xfrm>
            <a:off x="6096000" y="0"/>
            <a:ext cx="2871216" cy="4840224"/>
          </a:xfrm>
          <a:prstGeom prst="rect">
            <a:avLst/>
          </a:prstGeom>
        </p:spPr>
      </p:pic>
      <p:pic>
        <p:nvPicPr>
          <p:cNvPr id="4" name="Picture 3" descr="Dr. Carver Osapax, VA April 15, 1928.jpg"/>
          <p:cNvPicPr>
            <a:picLocks noChangeAspect="1"/>
          </p:cNvPicPr>
          <p:nvPr/>
        </p:nvPicPr>
        <p:blipFill>
          <a:blip r:embed="rId8" cstate="print"/>
          <a:stretch>
            <a:fillRect/>
          </a:stretch>
        </p:blipFill>
        <p:spPr>
          <a:xfrm>
            <a:off x="0" y="0"/>
            <a:ext cx="4058816" cy="6858000"/>
          </a:xfrm>
          <a:prstGeom prst="rect">
            <a:avLst/>
          </a:prstGeom>
        </p:spPr>
      </p:pic>
      <p:pic>
        <p:nvPicPr>
          <p:cNvPr id="9" name="Picture 8" descr="Carver crocheting.jpg"/>
          <p:cNvPicPr>
            <a:picLocks noChangeAspect="1"/>
          </p:cNvPicPr>
          <p:nvPr/>
        </p:nvPicPr>
        <p:blipFill>
          <a:blip r:embed="rId9" cstate="print"/>
          <a:stretch>
            <a:fillRect/>
          </a:stretch>
        </p:blipFill>
        <p:spPr>
          <a:xfrm>
            <a:off x="3962400" y="4904470"/>
            <a:ext cx="2514600" cy="195353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152400"/>
            <a:ext cx="8229600" cy="1096962"/>
          </a:xfrm>
        </p:spPr>
        <p:txBody>
          <a:bodyPr>
            <a:normAutofit fontScale="90000"/>
          </a:bodyPr>
          <a:lstStyle/>
          <a:p>
            <a:r>
              <a:rPr lang="en-US" dirty="0" smtClean="0"/>
              <a:t>Barry </a:t>
            </a:r>
            <a:r>
              <a:rPr lang="en-US" dirty="0" err="1" smtClean="0"/>
              <a:t>MacKintosh</a:t>
            </a:r>
            <a:r>
              <a:rPr lang="en-US" dirty="0" smtClean="0"/>
              <a:t>, Historian With the National Park Service</a:t>
            </a:r>
            <a:endParaRPr lang="en-US" dirty="0"/>
          </a:p>
        </p:txBody>
      </p:sp>
      <p:sp>
        <p:nvSpPr>
          <p:cNvPr id="8" name="Content Placeholder 7"/>
          <p:cNvSpPr>
            <a:spLocks noGrp="1"/>
          </p:cNvSpPr>
          <p:nvPr>
            <p:ph idx="4294967295"/>
          </p:nvPr>
        </p:nvSpPr>
        <p:spPr>
          <a:xfrm>
            <a:off x="381000" y="1447800"/>
            <a:ext cx="8610600" cy="4678363"/>
          </a:xfrm>
        </p:spPr>
        <p:txBody>
          <a:bodyPr>
            <a:normAutofit fontScale="85000" lnSpcReduction="10000"/>
          </a:bodyPr>
          <a:lstStyle/>
          <a:p>
            <a:r>
              <a:rPr lang="en-US" dirty="0" smtClean="0"/>
              <a:t>“George Washington Carver…became </a:t>
            </a:r>
            <a:r>
              <a:rPr lang="en-US" b="1" dirty="0" smtClean="0"/>
              <a:t>a legend in his own lifetime</a:t>
            </a:r>
            <a:r>
              <a:rPr lang="en-US" dirty="0" smtClean="0"/>
              <a:t>, with a popular reputation far transcending the significance of his accomplishments.” </a:t>
            </a:r>
          </a:p>
          <a:p>
            <a:r>
              <a:rPr lang="en-US" dirty="0" smtClean="0"/>
              <a:t>“His agricultural education and extension work at Tuskegee Institute …was </a:t>
            </a:r>
            <a:r>
              <a:rPr lang="en-US" b="1" dirty="0" smtClean="0"/>
              <a:t>praiseworthy but unspectacular </a:t>
            </a:r>
            <a:r>
              <a:rPr lang="en-US" dirty="0" smtClean="0"/>
              <a:t>in nature and impact. “</a:t>
            </a:r>
          </a:p>
          <a:p>
            <a:r>
              <a:rPr lang="en-US" dirty="0" smtClean="0"/>
              <a:t>“The uses for soils and plants he developed or advocated were not of pioneering importance in science...”</a:t>
            </a:r>
          </a:p>
          <a:p>
            <a:r>
              <a:rPr lang="en-US" dirty="0" smtClean="0"/>
              <a:t>“…his legendary reputation depended less on </a:t>
            </a:r>
            <a:r>
              <a:rPr lang="en-US" b="1" dirty="0" smtClean="0"/>
              <a:t>these supposed achievements</a:t>
            </a:r>
            <a:r>
              <a:rPr lang="en-US" dirty="0" smtClean="0"/>
              <a:t> than on his psychological and social utility to both whites and blacks.”</a:t>
            </a:r>
            <a:endParaRPr lang="en-US" dirty="0"/>
          </a:p>
        </p:txBody>
      </p:sp>
      <p:sp>
        <p:nvSpPr>
          <p:cNvPr id="10" name="Footer Placeholder 9"/>
          <p:cNvSpPr>
            <a:spLocks noGrp="1"/>
          </p:cNvSpPr>
          <p:nvPr>
            <p:ph type="ftr" sz="quarter" idx="11"/>
          </p:nvPr>
        </p:nvSpPr>
        <p:spPr>
          <a:xfrm>
            <a:off x="533400" y="6356350"/>
            <a:ext cx="8305800" cy="365125"/>
          </a:xfrm>
        </p:spPr>
        <p:txBody>
          <a:bodyPr/>
          <a:lstStyle/>
          <a:p>
            <a:pPr algn="l"/>
            <a:r>
              <a:rPr lang="en-US" dirty="0" smtClean="0">
                <a:solidFill>
                  <a:schemeClr val="tx1"/>
                </a:solidFill>
              </a:rPr>
              <a:t>Barry </a:t>
            </a:r>
            <a:r>
              <a:rPr lang="en-US" dirty="0" err="1" smtClean="0">
                <a:solidFill>
                  <a:schemeClr val="tx1"/>
                </a:solidFill>
              </a:rPr>
              <a:t>MacKintosh</a:t>
            </a:r>
            <a:r>
              <a:rPr lang="en-US" dirty="0" smtClean="0">
                <a:solidFill>
                  <a:schemeClr val="tx1"/>
                </a:solidFill>
              </a:rPr>
              <a:t>, “”George Washington Carver: The Making of a Myth,” </a:t>
            </a:r>
            <a:r>
              <a:rPr lang="en-US" i="1" dirty="0" smtClean="0">
                <a:solidFill>
                  <a:schemeClr val="tx1"/>
                </a:solidFill>
              </a:rPr>
              <a:t>The Journal of Southern History </a:t>
            </a:r>
            <a:r>
              <a:rPr lang="en-US" dirty="0" smtClean="0">
                <a:solidFill>
                  <a:schemeClr val="tx1"/>
                </a:solidFill>
              </a:rPr>
              <a:t>Vol. XLII, No. 4 (November 2004):  pp 507-528.</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 for Carver’s humility and intentions, he did not want to wear the title of Dr.</a:t>
            </a:r>
            <a:endParaRPr lang="en-US" dirty="0"/>
          </a:p>
        </p:txBody>
      </p:sp>
      <p:sp>
        <p:nvSpPr>
          <p:cNvPr id="4" name="Content Placeholder 3"/>
          <p:cNvSpPr>
            <a:spLocks noGrp="1"/>
          </p:cNvSpPr>
          <p:nvPr>
            <p:ph sz="half" idx="1"/>
          </p:nvPr>
        </p:nvSpPr>
        <p:spPr>
          <a:xfrm>
            <a:off x="0" y="1600200"/>
            <a:ext cx="3962400" cy="4525963"/>
          </a:xfrm>
        </p:spPr>
        <p:txBody>
          <a:bodyPr/>
          <a:lstStyle/>
          <a:p>
            <a:r>
              <a:rPr lang="en-US" dirty="0" smtClean="0"/>
              <a:t>Carver had three honorary degrees:</a:t>
            </a:r>
          </a:p>
          <a:p>
            <a:pPr lvl="1"/>
            <a:r>
              <a:rPr lang="en-US" dirty="0" smtClean="0"/>
              <a:t>Simpson College -1928</a:t>
            </a:r>
          </a:p>
          <a:p>
            <a:pPr lvl="1"/>
            <a:r>
              <a:rPr lang="en-US" dirty="0" smtClean="0"/>
              <a:t>Rochester College -1941</a:t>
            </a:r>
          </a:p>
          <a:p>
            <a:pPr lvl="1"/>
            <a:r>
              <a:rPr lang="en-US" dirty="0" smtClean="0"/>
              <a:t>Selma University -1942</a:t>
            </a:r>
          </a:p>
          <a:p>
            <a:endParaRPr lang="en-US" dirty="0" smtClean="0"/>
          </a:p>
          <a:p>
            <a:pPr>
              <a:buNone/>
            </a:pPr>
            <a:r>
              <a:rPr lang="en-US" dirty="0" smtClean="0"/>
              <a:t>	</a:t>
            </a:r>
            <a:endParaRPr lang="en-US" dirty="0"/>
          </a:p>
        </p:txBody>
      </p:sp>
      <p:pic>
        <p:nvPicPr>
          <p:cNvPr id="6147" name="Picture 3"/>
          <p:cNvPicPr>
            <a:picLocks noGrp="1" noChangeAspect="1" noChangeArrowheads="1"/>
          </p:cNvPicPr>
          <p:nvPr>
            <p:ph sz="half" idx="2"/>
          </p:nvPr>
        </p:nvPicPr>
        <p:blipFill>
          <a:blip r:embed="rId3" cstate="print"/>
          <a:srcRect/>
          <a:stretch>
            <a:fillRect/>
          </a:stretch>
        </p:blipFill>
        <p:spPr bwMode="auto">
          <a:xfrm>
            <a:off x="4191000" y="2209799"/>
            <a:ext cx="4800600" cy="3701058"/>
          </a:xfrm>
          <a:prstGeom prst="rect">
            <a:avLst/>
          </a:prstGeom>
          <a:noFill/>
          <a:ln w="9525">
            <a:noFill/>
            <a:miter lim="800000"/>
            <a:headEnd/>
            <a:tailEnd/>
          </a:ln>
          <a:effectLst/>
        </p:spPr>
      </p:pic>
    </p:spTree>
    <p:extLst>
      <p:ext uri="{BB962C8B-B14F-4D97-AF65-F5344CB8AC3E}">
        <p14:creationId xmlns:p14="http://schemas.microsoft.com/office/powerpoint/2010/main" val="5126950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Elmer </a:t>
            </a:r>
            <a:r>
              <a:rPr lang="en-US" dirty="0" err="1" smtClean="0"/>
              <a:t>Keihl</a:t>
            </a:r>
            <a:r>
              <a:rPr lang="en-US" dirty="0" smtClean="0"/>
              <a:t>, et.al., University of Missouri</a:t>
            </a:r>
            <a:endParaRPr lang="en-US" dirty="0"/>
          </a:p>
        </p:txBody>
      </p:sp>
      <p:sp>
        <p:nvSpPr>
          <p:cNvPr id="3" name="Content Placeholder 2"/>
          <p:cNvSpPr>
            <a:spLocks noGrp="1"/>
          </p:cNvSpPr>
          <p:nvPr>
            <p:ph idx="1"/>
          </p:nvPr>
        </p:nvSpPr>
        <p:spPr/>
        <p:txBody>
          <a:bodyPr>
            <a:normAutofit lnSpcReduction="10000"/>
          </a:bodyPr>
          <a:lstStyle/>
          <a:p>
            <a:r>
              <a:rPr lang="en-US" sz="2800" dirty="0" smtClean="0"/>
              <a:t>“Dr. Carver appears now to have been an intelligent and gifted individual with great perseverance and varied interests even in scientific fields.  Due to the circumstances under which he first went to Tuskegee Institute </a:t>
            </a:r>
            <a:r>
              <a:rPr lang="en-US" sz="2800" b="1" dirty="0" smtClean="0"/>
              <a:t>he was unable to follow any one interest to completion</a:t>
            </a:r>
            <a:r>
              <a:rPr lang="en-US" sz="2800" dirty="0" smtClean="0"/>
              <a:t>.  He did not make any great scientific discoveries nor did he further scientific knowledge to any great extent.”</a:t>
            </a:r>
          </a:p>
          <a:p>
            <a:r>
              <a:rPr lang="en-US" sz="2800" dirty="0" smtClean="0"/>
              <a:t>He did say: “Based on available information, Dr. </a:t>
            </a:r>
            <a:r>
              <a:rPr lang="en-US" sz="2800" b="1" dirty="0" smtClean="0"/>
              <a:t>Carver’s products were not the result of new ideas or procedures</a:t>
            </a:r>
            <a:r>
              <a:rPr lang="en-US" sz="2800" dirty="0" smtClean="0"/>
              <a:t>.”</a:t>
            </a:r>
          </a:p>
          <a:p>
            <a:endParaRPr lang="en-US" dirty="0"/>
          </a:p>
        </p:txBody>
      </p:sp>
      <p:sp>
        <p:nvSpPr>
          <p:cNvPr id="4" name="Footer Placeholder 3"/>
          <p:cNvSpPr>
            <a:spLocks noGrp="1"/>
          </p:cNvSpPr>
          <p:nvPr>
            <p:ph type="ftr" sz="quarter" idx="11"/>
          </p:nvPr>
        </p:nvSpPr>
        <p:spPr>
          <a:xfrm>
            <a:off x="685800" y="6356350"/>
            <a:ext cx="8153400" cy="365125"/>
          </a:xfrm>
        </p:spPr>
        <p:txBody>
          <a:bodyPr/>
          <a:lstStyle/>
          <a:p>
            <a:r>
              <a:rPr lang="en-US" dirty="0" smtClean="0">
                <a:solidFill>
                  <a:schemeClr val="tx1"/>
                </a:solidFill>
              </a:rPr>
              <a:t>Elmer </a:t>
            </a:r>
            <a:r>
              <a:rPr lang="en-US" dirty="0" err="1" smtClean="0">
                <a:solidFill>
                  <a:schemeClr val="tx1"/>
                </a:solidFill>
              </a:rPr>
              <a:t>Keihl</a:t>
            </a:r>
            <a:r>
              <a:rPr lang="en-US" dirty="0" smtClean="0">
                <a:solidFill>
                  <a:schemeClr val="tx1"/>
                </a:solidFill>
              </a:rPr>
              <a:t>, et.al.  “The Scientific Contributions of George Washington Carver”  (Washington: National Park Service, 1961),  28.  This document was never released to the general public, although many copies exist throughout the nation.</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Biographer Rackham Holt</a:t>
            </a:r>
            <a:endParaRPr lang="en-US" dirty="0"/>
          </a:p>
        </p:txBody>
      </p:sp>
      <p:sp>
        <p:nvSpPr>
          <p:cNvPr id="3" name="Content Placeholder 2"/>
          <p:cNvSpPr>
            <a:spLocks noGrp="1"/>
          </p:cNvSpPr>
          <p:nvPr>
            <p:ph idx="1"/>
          </p:nvPr>
        </p:nvSpPr>
        <p:spPr/>
        <p:txBody>
          <a:bodyPr>
            <a:normAutofit/>
          </a:bodyPr>
          <a:lstStyle/>
          <a:p>
            <a:r>
              <a:rPr lang="en-US" dirty="0" smtClean="0"/>
              <a:t>The only major Carver biography with a claim to objectivity, Rackham Holt's </a:t>
            </a:r>
            <a:r>
              <a:rPr lang="en-US" i="1" dirty="0" smtClean="0"/>
              <a:t>George Washington Carver</a:t>
            </a:r>
            <a:r>
              <a:rPr lang="en-US" dirty="0" smtClean="0"/>
              <a:t>, appeared the year of its subject's death. Holt recognized Carver's products as "not revolutionary in themselves" and </a:t>
            </a:r>
            <a:r>
              <a:rPr lang="en-US" b="1" dirty="0" smtClean="0"/>
              <a:t>saw his major contribution as that of a publicist</a:t>
            </a:r>
            <a:r>
              <a:rPr lang="en-US" dirty="0" smtClean="0"/>
              <a:t>. Yet the romantic tone of her book did little to counter his established image. </a:t>
            </a:r>
          </a:p>
          <a:p>
            <a:endParaRPr lang="en-US" dirty="0"/>
          </a:p>
        </p:txBody>
      </p:sp>
      <p:sp>
        <p:nvSpPr>
          <p:cNvPr id="4" name="Footer Placeholder 3"/>
          <p:cNvSpPr>
            <a:spLocks noGrp="1"/>
          </p:cNvSpPr>
          <p:nvPr>
            <p:ph type="ftr" sz="quarter" idx="11"/>
          </p:nvPr>
        </p:nvSpPr>
        <p:spPr>
          <a:xfrm>
            <a:off x="914400" y="6356350"/>
            <a:ext cx="7391400" cy="365125"/>
          </a:xfrm>
        </p:spPr>
        <p:txBody>
          <a:bodyPr/>
          <a:lstStyle/>
          <a:p>
            <a:r>
              <a:rPr lang="en-US" dirty="0" smtClean="0">
                <a:solidFill>
                  <a:schemeClr val="tx1"/>
                </a:solidFill>
              </a:rPr>
              <a:t>Holt, Rackham. George Washington Carver (New York: Doubleday and Co., Inc., 1943).</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Blogger Chris Pearson</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George Washington Carver was not a saint whose soulful nobility enabled him to overcome insurmountable obstacles in order to fulfill his altruistic mission of saving the agrarian South. Instead, he was a smart, determined man </a:t>
            </a:r>
            <a:r>
              <a:rPr lang="en-US" b="1" dirty="0" smtClean="0"/>
              <a:t>who had no objection to exaggerating and aggrandizing his real successes to enjoy the perks and honors of fame</a:t>
            </a:r>
            <a:r>
              <a:rPr lang="en-US" dirty="0" smtClean="0"/>
              <a:t>. </a:t>
            </a:r>
          </a:p>
          <a:p>
            <a:r>
              <a:rPr lang="en-US" dirty="0" smtClean="0"/>
              <a:t>The mystery then becomes how and why the apotheosis of Carver from exceptional human being to the personification of humane science took place – and, perhaps more perplexingly, why that immaculate image of George Washington Carver persists to this day despite easily accessed, well documented evidence to the contrary.</a:t>
            </a:r>
          </a:p>
          <a:p>
            <a:endParaRPr lang="en-US" dirty="0"/>
          </a:p>
        </p:txBody>
      </p:sp>
      <p:sp>
        <p:nvSpPr>
          <p:cNvPr id="4" name="Footer Placeholder 3"/>
          <p:cNvSpPr>
            <a:spLocks noGrp="1"/>
          </p:cNvSpPr>
          <p:nvPr>
            <p:ph type="ftr" sz="quarter" idx="11"/>
          </p:nvPr>
        </p:nvSpPr>
        <p:spPr>
          <a:xfrm>
            <a:off x="304800" y="6356350"/>
            <a:ext cx="8686800" cy="365125"/>
          </a:xfrm>
        </p:spPr>
        <p:txBody>
          <a:bodyPr/>
          <a:lstStyle/>
          <a:p>
            <a:pPr algn="l"/>
            <a:r>
              <a:rPr lang="en-US" dirty="0" smtClean="0">
                <a:solidFill>
                  <a:schemeClr val="tx1"/>
                </a:solidFill>
              </a:rPr>
              <a:t>Pearson, Chris. "George Washington Carver – Hero or Hype?." </a:t>
            </a:r>
            <a:r>
              <a:rPr lang="en-US" i="1" dirty="0" smtClean="0">
                <a:solidFill>
                  <a:schemeClr val="tx1"/>
                </a:solidFill>
              </a:rPr>
              <a:t>One Heck of a Guy</a:t>
            </a:r>
            <a:r>
              <a:rPr lang="en-US" dirty="0" smtClean="0">
                <a:solidFill>
                  <a:schemeClr val="tx1"/>
                </a:solidFill>
              </a:rPr>
              <a:t>. </a:t>
            </a:r>
            <a:r>
              <a:rPr lang="en-US" dirty="0" err="1" smtClean="0">
                <a:solidFill>
                  <a:schemeClr val="tx1"/>
                </a:solidFill>
              </a:rPr>
              <a:t>N.p</a:t>
            </a:r>
            <a:r>
              <a:rPr lang="en-US" dirty="0" smtClean="0">
                <a:solidFill>
                  <a:schemeClr val="tx1"/>
                </a:solidFill>
              </a:rPr>
              <a:t>., </a:t>
            </a:r>
            <a:r>
              <a:rPr lang="en-US" dirty="0" err="1" smtClean="0">
                <a:solidFill>
                  <a:schemeClr val="tx1"/>
                </a:solidFill>
              </a:rPr>
              <a:t>n.d</a:t>
            </a:r>
            <a:r>
              <a:rPr lang="en-US" dirty="0" smtClean="0">
                <a:solidFill>
                  <a:schemeClr val="tx1"/>
                </a:solidFill>
              </a:rPr>
              <a:t>. Web. 9 Oct. 2011. &lt;1heckofaguy.com/2008/02/06/</a:t>
            </a:r>
            <a:r>
              <a:rPr lang="en-US" dirty="0" err="1" smtClean="0">
                <a:solidFill>
                  <a:schemeClr val="tx1"/>
                </a:solidFill>
              </a:rPr>
              <a:t>george</a:t>
            </a:r>
            <a:r>
              <a:rPr lang="en-US" dirty="0" smtClean="0">
                <a:solidFill>
                  <a:schemeClr val="tx1"/>
                </a:solidFill>
              </a:rPr>
              <a:t>-</a:t>
            </a:r>
            <a:r>
              <a:rPr lang="en-US" dirty="0" err="1" smtClean="0">
                <a:solidFill>
                  <a:schemeClr val="tx1"/>
                </a:solidFill>
              </a:rPr>
              <a:t>washington</a:t>
            </a:r>
            <a:r>
              <a:rPr lang="en-US" dirty="0" smtClean="0">
                <a:solidFill>
                  <a:schemeClr val="tx1"/>
                </a:solidFill>
              </a:rPr>
              <a:t>-carver-hero-or-hype/http://&gt;. </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2057401"/>
            <a:ext cx="8534400" cy="1523999"/>
          </a:xfrm>
        </p:spPr>
        <p:txBody>
          <a:bodyPr>
            <a:normAutofit/>
          </a:bodyPr>
          <a:lstStyle/>
          <a:p>
            <a:r>
              <a:rPr lang="en-US" dirty="0" smtClean="0"/>
              <a:t>Some compile the biographies of</a:t>
            </a:r>
            <a:br>
              <a:rPr lang="en-US" dirty="0" smtClean="0"/>
            </a:br>
            <a:r>
              <a:rPr lang="en-US" dirty="0" smtClean="0"/>
              <a:t>Carver and reach other conclusions.</a:t>
            </a:r>
            <a:endParaRPr lang="en-US" dirty="0"/>
          </a:p>
        </p:txBody>
      </p:sp>
      <p:sp>
        <p:nvSpPr>
          <p:cNvPr id="5" name="Subtitle 4"/>
          <p:cNvSpPr>
            <a:spLocks noGrp="1"/>
          </p:cNvSpPr>
          <p:nvPr>
            <p:ph type="subTitle" idx="1"/>
          </p:nvPr>
        </p:nvSpPr>
        <p:spPr/>
        <p:txBody>
          <a:bodyPr/>
          <a:lstStyle/>
          <a:p>
            <a:r>
              <a:rPr lang="en-US" dirty="0" smtClean="0">
                <a:solidFill>
                  <a:schemeClr val="tx1"/>
                </a:solidFill>
              </a:rPr>
              <a:t>Granted, there were some that went too far the other way…</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87362"/>
          </a:xfrm>
        </p:spPr>
        <p:txBody>
          <a:bodyPr>
            <a:normAutofit fontScale="90000"/>
          </a:bodyPr>
          <a:lstStyle/>
          <a:p>
            <a:r>
              <a:rPr lang="en-US" dirty="0" smtClean="0"/>
              <a:t>Carver the Legend!</a:t>
            </a:r>
            <a:endParaRPr lang="en-US" dirty="0"/>
          </a:p>
        </p:txBody>
      </p:sp>
      <p:sp>
        <p:nvSpPr>
          <p:cNvPr id="3" name="Content Placeholder 2"/>
          <p:cNvSpPr>
            <a:spLocks noGrp="1"/>
          </p:cNvSpPr>
          <p:nvPr>
            <p:ph idx="1"/>
          </p:nvPr>
        </p:nvSpPr>
        <p:spPr>
          <a:xfrm>
            <a:off x="457200" y="838200"/>
            <a:ext cx="8229600" cy="5715000"/>
          </a:xfrm>
        </p:spPr>
        <p:txBody>
          <a:bodyPr>
            <a:normAutofit fontScale="62500" lnSpcReduction="20000"/>
          </a:bodyPr>
          <a:lstStyle/>
          <a:p>
            <a:r>
              <a:rPr lang="en-US" dirty="0" smtClean="0"/>
              <a:t>In 1946 popular biographer Hermann </a:t>
            </a:r>
            <a:r>
              <a:rPr lang="en-US" dirty="0" err="1" smtClean="0"/>
              <a:t>Hagedorn</a:t>
            </a:r>
            <a:r>
              <a:rPr lang="en-US" dirty="0" smtClean="0"/>
              <a:t> held </a:t>
            </a:r>
            <a:r>
              <a:rPr lang="en-US" dirty="0" smtClean="0"/>
              <a:t>“</a:t>
            </a:r>
            <a:r>
              <a:rPr lang="en-US" b="1" dirty="0" smtClean="0"/>
              <a:t>Carver </a:t>
            </a:r>
            <a:r>
              <a:rPr lang="en-US" b="1" dirty="0" smtClean="0"/>
              <a:t>single-handedly responsible for the tariff on peanuts </a:t>
            </a:r>
            <a:r>
              <a:rPr lang="en-US" dirty="0" smtClean="0"/>
              <a:t>as a result of his showmanship before the congressional committee and largely responsible for freeing the South from dependence on cotton</a:t>
            </a:r>
            <a:r>
              <a:rPr lang="en-US" dirty="0" smtClean="0"/>
              <a:t>.” </a:t>
            </a:r>
            <a:r>
              <a:rPr lang="en-US" dirty="0" smtClean="0"/>
              <a:t>His overall assessment of Carver was a breathtaking combination of scientist and saint.</a:t>
            </a:r>
          </a:p>
          <a:p>
            <a:r>
              <a:rPr lang="en-US" dirty="0" smtClean="0"/>
              <a:t>Two other serious works treating Carver appeared during the postwar period. In </a:t>
            </a:r>
            <a:r>
              <a:rPr lang="en-US" i="1" dirty="0" smtClean="0"/>
              <a:t>Titans of the Soil</a:t>
            </a:r>
            <a:r>
              <a:rPr lang="en-US" dirty="0" smtClean="0"/>
              <a:t>, issued in 1949 by the University of North Carolina Press, Edward Jerome Dies </a:t>
            </a:r>
            <a:r>
              <a:rPr lang="en-US" dirty="0" smtClean="0"/>
              <a:t>“</a:t>
            </a:r>
            <a:r>
              <a:rPr lang="en-US" b="1" dirty="0" smtClean="0"/>
              <a:t>attributed </a:t>
            </a:r>
            <a:r>
              <a:rPr lang="en-US" b="1" dirty="0" smtClean="0"/>
              <a:t>to Carver's discoveries the establishment of major business enterprises</a:t>
            </a:r>
            <a:r>
              <a:rPr lang="en-US" dirty="0" smtClean="0"/>
              <a:t>.”</a:t>
            </a:r>
            <a:endParaRPr lang="en-US" dirty="0" smtClean="0"/>
          </a:p>
          <a:p>
            <a:r>
              <a:rPr lang="en-US" dirty="0" smtClean="0"/>
              <a:t>Even though Carver’s laboratory records were unknown, Langston Hughes wrote with unintentional irony in </a:t>
            </a:r>
            <a:r>
              <a:rPr lang="en-US" i="1" dirty="0" smtClean="0"/>
              <a:t>Famous American Negroes</a:t>
            </a:r>
            <a:r>
              <a:rPr lang="en-US" dirty="0" smtClean="0"/>
              <a:t>, "From Carver's small laboratory at Tuskegee came formulas in agricultural chemistry </a:t>
            </a:r>
            <a:r>
              <a:rPr lang="en-US" b="1" dirty="0" smtClean="0"/>
              <a:t>that enriched the entire Southland, indeed the whole of America and the world</a:t>
            </a:r>
            <a:r>
              <a:rPr lang="en-US" dirty="0" smtClean="0"/>
              <a:t>."</a:t>
            </a:r>
          </a:p>
          <a:p>
            <a:r>
              <a:rPr lang="en-US" dirty="0" smtClean="0"/>
              <a:t>The last and perhaps most extensive mass circulation of the Carver myth came with the condensation of Lawrence Elliott's </a:t>
            </a:r>
            <a:r>
              <a:rPr lang="en-US" i="1" dirty="0" smtClean="0"/>
              <a:t>George Washington Carver: The Man Who Overcame</a:t>
            </a:r>
            <a:r>
              <a:rPr lang="en-US" dirty="0" smtClean="0"/>
              <a:t> in the May 1965 Reader's Digest. Elliott's book had Carver, in conjunction with the boll weevil, responsible for making peanuts the principal crop in much of Alabama prior to the First World War, then for developing "well over 300" peanut products manufactured in "scores of factories." </a:t>
            </a:r>
            <a:r>
              <a:rPr lang="en-US" dirty="0" smtClean="0"/>
              <a:t>“</a:t>
            </a:r>
            <a:r>
              <a:rPr lang="en-US" b="1" dirty="0" smtClean="0"/>
              <a:t>The </a:t>
            </a:r>
            <a:r>
              <a:rPr lang="en-US" b="1" dirty="0" smtClean="0"/>
              <a:t>South's economic salvation was due to Carver alone</a:t>
            </a:r>
            <a:r>
              <a:rPr lang="en-US" dirty="0" smtClean="0"/>
              <a:t>.”</a:t>
            </a:r>
            <a:endParaRPr lang="en-US" dirty="0" smtClean="0"/>
          </a:p>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An honest examination of the information is in order.</a:t>
            </a:r>
            <a:endParaRPr lang="en-US" dirty="0"/>
          </a:p>
        </p:txBody>
      </p:sp>
      <p:pic>
        <p:nvPicPr>
          <p:cNvPr id="9218" name="Picture 2"/>
          <p:cNvPicPr>
            <a:picLocks noChangeAspect="1" noChangeArrowheads="1"/>
          </p:cNvPicPr>
          <p:nvPr/>
        </p:nvPicPr>
        <p:blipFill>
          <a:blip r:embed="rId3" cstate="print"/>
          <a:srcRect/>
          <a:stretch>
            <a:fillRect/>
          </a:stretch>
        </p:blipFill>
        <p:spPr bwMode="auto">
          <a:xfrm>
            <a:off x="1981200" y="1981200"/>
            <a:ext cx="5271716" cy="40954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133600"/>
            <a:ext cx="8229600" cy="1143000"/>
          </a:xfrm>
        </p:spPr>
        <p:txBody>
          <a:bodyPr>
            <a:normAutofit fontScale="90000"/>
          </a:bodyPr>
          <a:lstStyle/>
          <a:p>
            <a:r>
              <a:rPr lang="en-US" dirty="0" smtClean="0"/>
              <a:t>If history is a continuing dialogue between the past and present…</a:t>
            </a:r>
            <a:endParaRPr lang="en-US" dirty="0"/>
          </a:p>
        </p:txBody>
      </p:sp>
      <p:sp>
        <p:nvSpPr>
          <p:cNvPr id="3" name="TextBox 2"/>
          <p:cNvSpPr txBox="1"/>
          <p:nvPr/>
        </p:nvSpPr>
        <p:spPr>
          <a:xfrm>
            <a:off x="1143001" y="4572000"/>
            <a:ext cx="8000999" cy="1077218"/>
          </a:xfrm>
          <a:prstGeom prst="rect">
            <a:avLst/>
          </a:prstGeom>
          <a:noFill/>
        </p:spPr>
        <p:txBody>
          <a:bodyPr wrap="square" rtlCol="0">
            <a:spAutoFit/>
          </a:bodyPr>
          <a:lstStyle/>
          <a:p>
            <a:r>
              <a:rPr lang="en-US" sz="3200" dirty="0" smtClean="0"/>
              <a:t>Then we must take into consideration both sides of the story.</a:t>
            </a:r>
            <a:endParaRPr lang="en-US" sz="3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arguments…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“Since Carver left no formulas or other records of his processes beyond one patent (sic) for a cosmetic utilizing peanuts, it was impossible for later investigators to evaluate most of the peanut products attributed to him or to document his production of them.”</a:t>
            </a:r>
          </a:p>
          <a:p>
            <a:r>
              <a:rPr lang="en-US" dirty="0" smtClean="0"/>
              <a:t>“Because the great majority of products on Carver's list could be made more easily and cheaply from other substances, they were of little more than curiosity value.”</a:t>
            </a:r>
            <a:br>
              <a:rPr lang="en-US" dirty="0" smtClean="0"/>
            </a:br>
            <a:endParaRPr lang="en-US" dirty="0"/>
          </a:p>
        </p:txBody>
      </p:sp>
      <p:sp>
        <p:nvSpPr>
          <p:cNvPr id="4" name="Footer Placeholder 3"/>
          <p:cNvSpPr>
            <a:spLocks noGrp="1"/>
          </p:cNvSpPr>
          <p:nvPr>
            <p:ph type="ftr" sz="quarter" idx="11"/>
          </p:nvPr>
        </p:nvSpPr>
        <p:spPr>
          <a:xfrm>
            <a:off x="762000" y="6356350"/>
            <a:ext cx="7848600" cy="365125"/>
          </a:xfrm>
        </p:spPr>
        <p:txBody>
          <a:bodyPr/>
          <a:lstStyle/>
          <a:p>
            <a:pPr algn="l"/>
            <a:r>
              <a:rPr lang="en-US" dirty="0" smtClean="0">
                <a:solidFill>
                  <a:schemeClr val="tx1"/>
                </a:solidFill>
              </a:rPr>
              <a:t>Pearson, Chris. "George Washington Carver – Hero or Hype?." </a:t>
            </a:r>
            <a:r>
              <a:rPr lang="en-US" i="1" dirty="0" smtClean="0">
                <a:solidFill>
                  <a:schemeClr val="tx1"/>
                </a:solidFill>
              </a:rPr>
              <a:t>One Heck of a Guy</a:t>
            </a:r>
            <a:r>
              <a:rPr lang="en-US" dirty="0" smtClean="0">
                <a:solidFill>
                  <a:schemeClr val="tx1"/>
                </a:solidFill>
              </a:rPr>
              <a:t>. </a:t>
            </a:r>
            <a:r>
              <a:rPr lang="en-US" dirty="0" err="1" smtClean="0">
                <a:solidFill>
                  <a:schemeClr val="tx1"/>
                </a:solidFill>
              </a:rPr>
              <a:t>N.p</a:t>
            </a:r>
            <a:r>
              <a:rPr lang="en-US" dirty="0" smtClean="0">
                <a:solidFill>
                  <a:schemeClr val="tx1"/>
                </a:solidFill>
              </a:rPr>
              <a:t>., </a:t>
            </a:r>
            <a:r>
              <a:rPr lang="en-US" dirty="0" err="1" smtClean="0">
                <a:solidFill>
                  <a:schemeClr val="tx1"/>
                </a:solidFill>
              </a:rPr>
              <a:t>n.d</a:t>
            </a:r>
            <a:r>
              <a:rPr lang="en-US" dirty="0" smtClean="0">
                <a:solidFill>
                  <a:schemeClr val="tx1"/>
                </a:solidFill>
              </a:rPr>
              <a:t>. Web. 9 Oct. 2011. &lt;1heckofaguy.com/2008/02/06/</a:t>
            </a:r>
            <a:r>
              <a:rPr lang="en-US" dirty="0" err="1" smtClean="0">
                <a:solidFill>
                  <a:schemeClr val="tx1"/>
                </a:solidFill>
              </a:rPr>
              <a:t>george</a:t>
            </a:r>
            <a:r>
              <a:rPr lang="en-US" dirty="0" smtClean="0">
                <a:solidFill>
                  <a:schemeClr val="tx1"/>
                </a:solidFill>
              </a:rPr>
              <a:t>-</a:t>
            </a:r>
            <a:r>
              <a:rPr lang="en-US" dirty="0" err="1" smtClean="0">
                <a:solidFill>
                  <a:schemeClr val="tx1"/>
                </a:solidFill>
              </a:rPr>
              <a:t>washington</a:t>
            </a:r>
            <a:r>
              <a:rPr lang="en-US" dirty="0" smtClean="0">
                <a:solidFill>
                  <a:schemeClr val="tx1"/>
                </a:solidFill>
              </a:rPr>
              <a:t>-carver-hero-or-hype/http://&gt;.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0"/>
            <a:ext cx="8229600" cy="4800600"/>
          </a:xfrm>
        </p:spPr>
        <p:txBody>
          <a:bodyPr>
            <a:normAutofit fontScale="90000"/>
          </a:bodyPr>
          <a:lstStyle/>
          <a:p>
            <a:r>
              <a:rPr lang="en-US" sz="4000" b="1" dirty="0" smtClean="0"/>
              <a:t>GWC: Exploring the Myths and Clarifying Some Criticisms</a:t>
            </a:r>
            <a:r>
              <a:rPr lang="en-US" sz="4000" dirty="0" smtClean="0">
                <a:latin typeface="Arial Black" pitchFamily="34" charset="0"/>
              </a:rPr>
              <a:t/>
            </a:r>
            <a:br>
              <a:rPr lang="en-US" sz="4000" dirty="0" smtClean="0">
                <a:latin typeface="Arial Black" pitchFamily="34" charset="0"/>
              </a:rPr>
            </a:br>
            <a:r>
              <a:rPr lang="en-US" sz="3200" dirty="0" smtClean="0">
                <a:latin typeface="Arial Black" pitchFamily="34" charset="0"/>
              </a:rPr>
              <a:t/>
            </a:r>
            <a:br>
              <a:rPr lang="en-US" sz="3200" dirty="0" smtClean="0">
                <a:latin typeface="Arial Black" pitchFamily="34" charset="0"/>
              </a:rPr>
            </a:br>
            <a:r>
              <a:rPr lang="en-US" sz="3200" dirty="0" smtClean="0">
                <a:latin typeface="Arial Black" pitchFamily="34" charset="0"/>
              </a:rPr>
              <a:t/>
            </a:r>
            <a:br>
              <a:rPr lang="en-US" sz="3200" dirty="0" smtClean="0">
                <a:latin typeface="Arial Black" pitchFamily="34" charset="0"/>
              </a:rPr>
            </a:br>
            <a:r>
              <a:rPr lang="en-US" sz="3200" dirty="0" smtClean="0">
                <a:latin typeface="Arial Black" pitchFamily="34" charset="0"/>
              </a:rPr>
              <a:t>			</a:t>
            </a:r>
            <a:r>
              <a:rPr lang="en-US" sz="2200" dirty="0" smtClean="0">
                <a:latin typeface="Arial Black" pitchFamily="34" charset="0"/>
              </a:rPr>
              <a:t>Presented for </a:t>
            </a:r>
            <a:r>
              <a:rPr lang="en-US" sz="2200" b="1" dirty="0" smtClean="0">
                <a:latin typeface="Arial Black" pitchFamily="34" charset="0"/>
              </a:rPr>
              <a:t>Black History Month    </a:t>
            </a:r>
            <a:br>
              <a:rPr lang="en-US" sz="2200" b="1" dirty="0" smtClean="0">
                <a:latin typeface="Arial Black" pitchFamily="34" charset="0"/>
              </a:rPr>
            </a:br>
            <a:r>
              <a:rPr lang="en-US" sz="2200" b="1" dirty="0">
                <a:latin typeface="Arial Black" pitchFamily="34" charset="0"/>
              </a:rPr>
              <a:t> </a:t>
            </a:r>
            <a:r>
              <a:rPr lang="en-US" sz="2200" b="1" dirty="0" smtClean="0">
                <a:latin typeface="Arial Black" pitchFamily="34" charset="0"/>
              </a:rPr>
              <a:t>          Program, Florida A&amp;M           </a:t>
            </a:r>
            <a:br>
              <a:rPr lang="en-US" sz="2200" b="1" dirty="0" smtClean="0">
                <a:latin typeface="Arial Black" pitchFamily="34" charset="0"/>
              </a:rPr>
            </a:br>
            <a:r>
              <a:rPr lang="en-US" sz="2200" b="1" dirty="0" smtClean="0">
                <a:latin typeface="Arial Black" pitchFamily="34" charset="0"/>
              </a:rPr>
              <a:t>		    University, Tallahassee, Florida</a:t>
            </a:r>
            <a:r>
              <a:rPr lang="en-US" sz="2200" b="1" dirty="0" smtClean="0">
                <a:latin typeface="Arial Black" pitchFamily="34" charset="0"/>
              </a:rPr>
              <a:t/>
            </a:r>
            <a:br>
              <a:rPr lang="en-US" sz="2200" b="1" dirty="0" smtClean="0">
                <a:latin typeface="Arial Black" pitchFamily="34" charset="0"/>
              </a:rPr>
            </a:br>
            <a:r>
              <a:rPr lang="en-US" sz="2200" b="1" dirty="0" smtClean="0">
                <a:latin typeface="Arial Black" pitchFamily="34" charset="0"/>
              </a:rPr>
              <a:t>     </a:t>
            </a:r>
            <a:r>
              <a:rPr lang="en-US" sz="2200" dirty="0" smtClean="0">
                <a:latin typeface="Arial Black" pitchFamily="34" charset="0"/>
              </a:rPr>
              <a:t/>
            </a:r>
            <a:br>
              <a:rPr lang="en-US" sz="2200" dirty="0" smtClean="0">
                <a:latin typeface="Arial Black" pitchFamily="34" charset="0"/>
              </a:rPr>
            </a:br>
            <a:r>
              <a:rPr lang="en-US" sz="2200" dirty="0" smtClean="0">
                <a:latin typeface="Arial Black" pitchFamily="34" charset="0"/>
              </a:rPr>
              <a:t/>
            </a:r>
            <a:br>
              <a:rPr lang="en-US" sz="2200" dirty="0" smtClean="0">
                <a:latin typeface="Arial Black" pitchFamily="34" charset="0"/>
              </a:rPr>
            </a:br>
            <a:r>
              <a:rPr lang="en-US" sz="2200" dirty="0" smtClean="0">
                <a:latin typeface="Arial Black" pitchFamily="34" charset="0"/>
              </a:rPr>
              <a:t>  			By: Dana R. Chandler, TU Archivist                                         </a:t>
            </a:r>
            <a:br>
              <a:rPr lang="en-US" sz="2200" dirty="0" smtClean="0">
                <a:latin typeface="Arial Black" pitchFamily="34" charset="0"/>
              </a:rPr>
            </a:br>
            <a:r>
              <a:rPr lang="en-US" sz="2200" dirty="0" smtClean="0">
                <a:latin typeface="Arial Black" pitchFamily="34" charset="0"/>
              </a:rPr>
              <a:t>                </a:t>
            </a:r>
            <a:r>
              <a:rPr lang="en-US" sz="2200" dirty="0" smtClean="0">
                <a:latin typeface="Arial Black" pitchFamily="34" charset="0"/>
              </a:rPr>
              <a:t>February 28, 2014</a:t>
            </a:r>
            <a:r>
              <a:rPr lang="en-US" sz="3200" b="1" dirty="0" smtClean="0"/>
              <a:t/>
            </a:r>
            <a:br>
              <a:rPr lang="en-US" sz="3200" b="1" dirty="0" smtClean="0"/>
            </a:br>
            <a:endParaRPr lang="en-US" sz="3200" dirty="0">
              <a:latin typeface="Arial Black" pitchFamily="34" charset="0"/>
            </a:endParaRPr>
          </a:p>
        </p:txBody>
      </p:sp>
      <p:sp>
        <p:nvSpPr>
          <p:cNvPr id="3" name="Subtitle 2"/>
          <p:cNvSpPr>
            <a:spLocks noGrp="1"/>
          </p:cNvSpPr>
          <p:nvPr>
            <p:ph type="subTitle" idx="1"/>
          </p:nvPr>
        </p:nvSpPr>
        <p:spPr>
          <a:xfrm>
            <a:off x="1447800" y="4953000"/>
            <a:ext cx="6400800" cy="1066800"/>
          </a:xfrm>
        </p:spPr>
        <p:txBody>
          <a:bodyPr/>
          <a:lstStyle/>
          <a:p>
            <a:r>
              <a:rPr lang="en-US" dirty="0" smtClean="0">
                <a:latin typeface="Arial Black" pitchFamily="34" charset="0"/>
              </a:rPr>
              <a:t>Tuskegee University Archives</a:t>
            </a:r>
            <a:endParaRPr lang="en-US" dirty="0">
              <a:solidFill>
                <a:schemeClr val="tx1"/>
              </a:solidFill>
              <a:latin typeface="Arial Black" pitchFamily="34" charset="0"/>
            </a:endParaRPr>
          </a:p>
        </p:txBody>
      </p:sp>
      <p:pic>
        <p:nvPicPr>
          <p:cNvPr id="4" name="Picture 2"/>
          <p:cNvPicPr>
            <a:picLocks noChangeAspect="1" noChangeArrowheads="1"/>
          </p:cNvPicPr>
          <p:nvPr/>
        </p:nvPicPr>
        <p:blipFill>
          <a:blip r:embed="rId3" cstate="print"/>
          <a:srcRect/>
          <a:stretch>
            <a:fillRect/>
          </a:stretch>
        </p:blipFill>
        <p:spPr bwMode="auto">
          <a:xfrm>
            <a:off x="0" y="5943600"/>
            <a:ext cx="9144000" cy="91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Adhere to this Notion…</a:t>
            </a:r>
            <a:endParaRPr lang="en-US" dirty="0"/>
          </a:p>
        </p:txBody>
      </p:sp>
      <p:sp>
        <p:nvSpPr>
          <p:cNvPr id="3" name="Content Placeholder 2"/>
          <p:cNvSpPr>
            <a:spLocks noGrp="1"/>
          </p:cNvSpPr>
          <p:nvPr>
            <p:ph idx="1"/>
          </p:nvPr>
        </p:nvSpPr>
        <p:spPr/>
        <p:txBody>
          <a:bodyPr/>
          <a:lstStyle/>
          <a:p>
            <a:r>
              <a:rPr lang="en-US" dirty="0" smtClean="0"/>
              <a:t>“Three patents (one for cosmetics, and two for paints and stains) were issued to George Washington Carver in the years 1925 to 1927; like the other products, these were never, however, commercially successful. Aside from these patents and some recipes for food, he left no formulas or procedures for making his products. He did not keep a laboratory notebook.”</a:t>
            </a:r>
            <a:endParaRPr lang="en-US" dirty="0"/>
          </a:p>
        </p:txBody>
      </p:sp>
      <p:sp>
        <p:nvSpPr>
          <p:cNvPr id="4" name="Footer Placeholder 3"/>
          <p:cNvSpPr>
            <a:spLocks noGrp="1"/>
          </p:cNvSpPr>
          <p:nvPr>
            <p:ph type="ftr" sz="quarter" idx="11"/>
          </p:nvPr>
        </p:nvSpPr>
        <p:spPr>
          <a:xfrm>
            <a:off x="685800" y="6356350"/>
            <a:ext cx="8077200" cy="365125"/>
          </a:xfrm>
        </p:spPr>
        <p:txBody>
          <a:bodyPr/>
          <a:lstStyle/>
          <a:p>
            <a:pPr algn="l"/>
            <a:r>
              <a:rPr lang="en-US" dirty="0" smtClean="0">
                <a:solidFill>
                  <a:schemeClr val="tx1"/>
                </a:solidFill>
              </a:rPr>
              <a:t>Pearson, Chris. "George Washington Carver – Hero or Hype?." </a:t>
            </a:r>
            <a:r>
              <a:rPr lang="en-US" i="1" dirty="0" smtClean="0">
                <a:solidFill>
                  <a:schemeClr val="tx1"/>
                </a:solidFill>
              </a:rPr>
              <a:t>One Heck of a Guy</a:t>
            </a:r>
            <a:r>
              <a:rPr lang="en-US" dirty="0" smtClean="0">
                <a:solidFill>
                  <a:schemeClr val="tx1"/>
                </a:solidFill>
              </a:rPr>
              <a:t>. </a:t>
            </a:r>
            <a:r>
              <a:rPr lang="en-US" dirty="0" err="1" smtClean="0">
                <a:solidFill>
                  <a:schemeClr val="tx1"/>
                </a:solidFill>
              </a:rPr>
              <a:t>N.p</a:t>
            </a:r>
            <a:r>
              <a:rPr lang="en-US" dirty="0" smtClean="0">
                <a:solidFill>
                  <a:schemeClr val="tx1"/>
                </a:solidFill>
              </a:rPr>
              <a:t>., </a:t>
            </a:r>
            <a:r>
              <a:rPr lang="en-US" dirty="0" err="1" smtClean="0">
                <a:solidFill>
                  <a:schemeClr val="tx1"/>
                </a:solidFill>
              </a:rPr>
              <a:t>n.d</a:t>
            </a:r>
            <a:r>
              <a:rPr lang="en-US" dirty="0" smtClean="0">
                <a:solidFill>
                  <a:schemeClr val="tx1"/>
                </a:solidFill>
              </a:rPr>
              <a:t>. Web. 9 Oct. 2011. &lt;1heckofaguy.com/2008/02/06/</a:t>
            </a:r>
            <a:r>
              <a:rPr lang="en-US" dirty="0" err="1" smtClean="0">
                <a:solidFill>
                  <a:schemeClr val="tx1"/>
                </a:solidFill>
              </a:rPr>
              <a:t>george</a:t>
            </a:r>
            <a:r>
              <a:rPr lang="en-US" dirty="0" smtClean="0">
                <a:solidFill>
                  <a:schemeClr val="tx1"/>
                </a:solidFill>
              </a:rPr>
              <a:t>-</a:t>
            </a:r>
            <a:r>
              <a:rPr lang="en-US" dirty="0" err="1" smtClean="0">
                <a:solidFill>
                  <a:schemeClr val="tx1"/>
                </a:solidFill>
              </a:rPr>
              <a:t>washington</a:t>
            </a:r>
            <a:r>
              <a:rPr lang="en-US" dirty="0" smtClean="0">
                <a:solidFill>
                  <a:schemeClr val="tx1"/>
                </a:solidFill>
              </a:rPr>
              <a:t>-carver-hero-or-hype/http://&gt;.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So, with all of the information above, we have this assessment of Carver: </a:t>
            </a:r>
            <a:endParaRPr lang="en-US" dirty="0"/>
          </a:p>
        </p:txBody>
      </p:sp>
      <p:sp>
        <p:nvSpPr>
          <p:cNvPr id="4" name="Content Placeholder 3"/>
          <p:cNvSpPr>
            <a:spLocks noGrp="1"/>
          </p:cNvSpPr>
          <p:nvPr>
            <p:ph idx="1"/>
          </p:nvPr>
        </p:nvSpPr>
        <p:spPr>
          <a:xfrm>
            <a:off x="457200" y="1600201"/>
            <a:ext cx="8229600" cy="4343400"/>
          </a:xfrm>
        </p:spPr>
        <p:txBody>
          <a:bodyPr/>
          <a:lstStyle/>
          <a:p>
            <a:r>
              <a:rPr lang="en-US" dirty="0" smtClean="0"/>
              <a:t>“Since his personal attributes alone were insufficient to support claims of greatness, his laboratory work was revised and extended to a level of wizardry, to be joined by his exploits in saving the Southern economy”</a:t>
            </a:r>
            <a:endParaRPr lang="en-US" dirty="0"/>
          </a:p>
        </p:txBody>
      </p:sp>
      <p:sp>
        <p:nvSpPr>
          <p:cNvPr id="5" name="Footer Placeholder 4"/>
          <p:cNvSpPr>
            <a:spLocks noGrp="1"/>
          </p:cNvSpPr>
          <p:nvPr>
            <p:ph type="ftr" sz="quarter" idx="11"/>
          </p:nvPr>
        </p:nvSpPr>
        <p:spPr>
          <a:xfrm>
            <a:off x="685800" y="6356350"/>
            <a:ext cx="8077200" cy="365125"/>
          </a:xfrm>
        </p:spPr>
        <p:txBody>
          <a:bodyPr/>
          <a:lstStyle/>
          <a:p>
            <a:r>
              <a:rPr lang="en-US" dirty="0" smtClean="0">
                <a:solidFill>
                  <a:schemeClr val="tx1"/>
                </a:solidFill>
              </a:rPr>
              <a:t>Pearson, Chris. "George Washington Carver – Hero or Hype?." </a:t>
            </a:r>
            <a:r>
              <a:rPr lang="en-US" i="1" dirty="0" smtClean="0">
                <a:solidFill>
                  <a:schemeClr val="tx1"/>
                </a:solidFill>
              </a:rPr>
              <a:t>One Heck of a Guy</a:t>
            </a:r>
            <a:r>
              <a:rPr lang="en-US" dirty="0" smtClean="0">
                <a:solidFill>
                  <a:schemeClr val="tx1"/>
                </a:solidFill>
              </a:rPr>
              <a:t>. </a:t>
            </a:r>
            <a:r>
              <a:rPr lang="en-US" dirty="0" err="1" smtClean="0">
                <a:solidFill>
                  <a:schemeClr val="tx1"/>
                </a:solidFill>
              </a:rPr>
              <a:t>N.p</a:t>
            </a:r>
            <a:r>
              <a:rPr lang="en-US" dirty="0" smtClean="0">
                <a:solidFill>
                  <a:schemeClr val="tx1"/>
                </a:solidFill>
              </a:rPr>
              <a:t>., </a:t>
            </a:r>
            <a:r>
              <a:rPr lang="en-US" dirty="0" err="1" smtClean="0">
                <a:solidFill>
                  <a:schemeClr val="tx1"/>
                </a:solidFill>
              </a:rPr>
              <a:t>n.d</a:t>
            </a:r>
            <a:r>
              <a:rPr lang="en-US" dirty="0" smtClean="0">
                <a:solidFill>
                  <a:schemeClr val="tx1"/>
                </a:solidFill>
              </a:rPr>
              <a:t>. Web. 9 Oct. 2011. &lt;1heckofaguy.com/2008/02/06/</a:t>
            </a:r>
            <a:r>
              <a:rPr lang="en-US" dirty="0" err="1" smtClean="0">
                <a:solidFill>
                  <a:schemeClr val="tx1"/>
                </a:solidFill>
              </a:rPr>
              <a:t>george</a:t>
            </a:r>
            <a:r>
              <a:rPr lang="en-US" dirty="0" smtClean="0">
                <a:solidFill>
                  <a:schemeClr val="tx1"/>
                </a:solidFill>
              </a:rPr>
              <a:t>-</a:t>
            </a:r>
            <a:r>
              <a:rPr lang="en-US" dirty="0" err="1" smtClean="0">
                <a:solidFill>
                  <a:schemeClr val="tx1"/>
                </a:solidFill>
              </a:rPr>
              <a:t>washington</a:t>
            </a:r>
            <a:r>
              <a:rPr lang="en-US" dirty="0" smtClean="0">
                <a:solidFill>
                  <a:schemeClr val="tx1"/>
                </a:solidFill>
              </a:rPr>
              <a:t>-carver-hero-or-hype/http://&gt;. </a:t>
            </a:r>
          </a:p>
          <a:p>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 how do we respond?</a:t>
            </a:r>
            <a:endParaRPr lang="en-US" dirty="0"/>
          </a:p>
        </p:txBody>
      </p:sp>
      <p:pic>
        <p:nvPicPr>
          <p:cNvPr id="6" name="Picture 5" descr="p photo right023.jpg"/>
          <p:cNvPicPr>
            <a:picLocks noChangeAspect="1"/>
          </p:cNvPicPr>
          <p:nvPr/>
        </p:nvPicPr>
        <p:blipFill>
          <a:blip r:embed="rId3" cstate="print"/>
          <a:stretch>
            <a:fillRect/>
          </a:stretch>
        </p:blipFill>
        <p:spPr>
          <a:xfrm>
            <a:off x="1079067" y="1858089"/>
            <a:ext cx="6921933" cy="3171111"/>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Interpreting information</a:t>
            </a:r>
            <a:endParaRPr lang="en-US" dirty="0"/>
          </a:p>
        </p:txBody>
      </p:sp>
      <p:sp>
        <p:nvSpPr>
          <p:cNvPr id="3" name="Content Placeholder 2"/>
          <p:cNvSpPr>
            <a:spLocks noGrp="1"/>
          </p:cNvSpPr>
          <p:nvPr>
            <p:ph idx="1"/>
          </p:nvPr>
        </p:nvSpPr>
        <p:spPr/>
        <p:txBody>
          <a:bodyPr>
            <a:normAutofit lnSpcReduction="10000"/>
          </a:bodyPr>
          <a:lstStyle/>
          <a:p>
            <a:r>
              <a:rPr lang="en-US" dirty="0" smtClean="0"/>
              <a:t>First of all, just because no information regarding his experiments was found, it does not mean it did not exist.</a:t>
            </a:r>
          </a:p>
          <a:p>
            <a:r>
              <a:rPr lang="en-US" dirty="0" smtClean="0"/>
              <a:t>Sometimes, information is given based on the question asked.  This can mean that some things are emphasized, while others are not.</a:t>
            </a:r>
          </a:p>
          <a:p>
            <a:r>
              <a:rPr lang="en-US" dirty="0" smtClean="0"/>
              <a:t>Just because one piece of information seems to contradict another, it does not mean that they are mutually exclusive.</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838200"/>
          </a:xfrm>
        </p:spPr>
        <p:txBody>
          <a:bodyPr/>
          <a:lstStyle/>
          <a:p>
            <a:r>
              <a:rPr lang="en-US" dirty="0" smtClean="0"/>
              <a:t>Examples</a:t>
            </a:r>
            <a:endParaRPr lang="en-US" dirty="0"/>
          </a:p>
        </p:txBody>
      </p:sp>
      <p:sp>
        <p:nvSpPr>
          <p:cNvPr id="3" name="Content Placeholder 2"/>
          <p:cNvSpPr>
            <a:spLocks noGrp="1"/>
          </p:cNvSpPr>
          <p:nvPr>
            <p:ph idx="1"/>
          </p:nvPr>
        </p:nvSpPr>
        <p:spPr>
          <a:xfrm>
            <a:off x="457200" y="914400"/>
            <a:ext cx="8229600" cy="5715000"/>
          </a:xfrm>
        </p:spPr>
        <p:txBody>
          <a:bodyPr>
            <a:normAutofit fontScale="85000" lnSpcReduction="20000"/>
          </a:bodyPr>
          <a:lstStyle/>
          <a:p>
            <a:r>
              <a:rPr lang="en-US" dirty="0" smtClean="0"/>
              <a:t>The Tuskegee University Archives has four different autobiographies (including one oral history interview that was transcribed by W. A. Liston and Etta M. Rudd).</a:t>
            </a:r>
          </a:p>
          <a:p>
            <a:pPr>
              <a:buNone/>
            </a:pPr>
            <a:r>
              <a:rPr lang="en-US" dirty="0" smtClean="0"/>
              <a:t>		a. One mentions only Carver and his </a:t>
            </a:r>
          </a:p>
          <a:p>
            <a:pPr>
              <a:buNone/>
            </a:pPr>
            <a:r>
              <a:rPr lang="en-US" dirty="0" smtClean="0"/>
              <a:t>		    brother Jim.</a:t>
            </a:r>
          </a:p>
          <a:p>
            <a:pPr>
              <a:buNone/>
            </a:pPr>
            <a:r>
              <a:rPr lang="en-US" dirty="0" smtClean="0"/>
              <a:t>		b. One mentions that he had a brother Jim 	     </a:t>
            </a:r>
          </a:p>
          <a:p>
            <a:pPr>
              <a:buNone/>
            </a:pPr>
            <a:r>
              <a:rPr lang="en-US" dirty="0" smtClean="0"/>
              <a:t>		     and two sisters (twins?) that died.</a:t>
            </a:r>
          </a:p>
          <a:p>
            <a:pPr>
              <a:buNone/>
            </a:pPr>
            <a:r>
              <a:rPr lang="en-US" dirty="0" smtClean="0"/>
              <a:t>		c.  One mentions that he had a brother Jim </a:t>
            </a:r>
          </a:p>
          <a:p>
            <a:pPr>
              <a:buNone/>
            </a:pPr>
            <a:r>
              <a:rPr lang="en-US" dirty="0" smtClean="0"/>
              <a:t>		     and another sister (Melissa?) that was carried </a:t>
            </a:r>
          </a:p>
          <a:p>
            <a:pPr>
              <a:buNone/>
            </a:pPr>
            <a:r>
              <a:rPr lang="en-US" dirty="0" smtClean="0"/>
              <a:t>		     off with him and his mother.</a:t>
            </a:r>
          </a:p>
          <a:p>
            <a:r>
              <a:rPr lang="en-US" dirty="0" smtClean="0"/>
              <a:t>Which version is correct?  Can we discount one for the other?  </a:t>
            </a:r>
          </a:p>
          <a:p>
            <a:r>
              <a:rPr lang="en-US" dirty="0" smtClean="0"/>
              <a:t>Maybe all are correct and it just depends on his memory of the time and the questions asked of him.</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1524000"/>
            <a:ext cx="7772400" cy="1362075"/>
          </a:xfrm>
        </p:spPr>
        <p:txBody>
          <a:bodyPr>
            <a:normAutofit fontScale="90000"/>
          </a:bodyPr>
          <a:lstStyle/>
          <a:p>
            <a:r>
              <a:rPr lang="en-US" dirty="0" smtClean="0"/>
              <a:t>Big Part of the problem…</a:t>
            </a:r>
            <a:br>
              <a:rPr lang="en-US" dirty="0" smtClean="0"/>
            </a:br>
            <a:r>
              <a:rPr lang="en-US" dirty="0" smtClean="0"/>
              <a:t>	a lack of Definitive evidence!</a:t>
            </a:r>
            <a:endParaRPr lang="en-US" dirty="0"/>
          </a:p>
        </p:txBody>
      </p:sp>
      <p:sp>
        <p:nvSpPr>
          <p:cNvPr id="5" name="Text Placeholder 4"/>
          <p:cNvSpPr>
            <a:spLocks noGrp="1"/>
          </p:cNvSpPr>
          <p:nvPr>
            <p:ph type="body" idx="1"/>
          </p:nvPr>
        </p:nvSpPr>
        <p:spPr/>
        <p:txBody>
          <a:bodyPr>
            <a:normAutofit/>
          </a:bodyPr>
          <a:lstStyle/>
          <a:p>
            <a:r>
              <a:rPr lang="en-US" sz="3600" dirty="0" smtClean="0">
                <a:solidFill>
                  <a:schemeClr val="tx1"/>
                </a:solidFill>
              </a:rPr>
              <a:t>Sometimes we need to extrapolate.</a:t>
            </a:r>
            <a:endParaRPr lang="en-US" sz="3600" dirty="0">
              <a:solidFill>
                <a:schemeClr val="tx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92162"/>
          </a:xfrm>
        </p:spPr>
        <p:txBody>
          <a:bodyPr/>
          <a:lstStyle/>
          <a:p>
            <a:r>
              <a:rPr lang="en-US" dirty="0" smtClean="0"/>
              <a:t>Obtaining a Patent</a:t>
            </a:r>
            <a:endParaRPr lang="en-US" dirty="0"/>
          </a:p>
        </p:txBody>
      </p:sp>
      <p:sp>
        <p:nvSpPr>
          <p:cNvPr id="3" name="Content Placeholder 2"/>
          <p:cNvSpPr>
            <a:spLocks noGrp="1"/>
          </p:cNvSpPr>
          <p:nvPr>
            <p:ph idx="1"/>
          </p:nvPr>
        </p:nvSpPr>
        <p:spPr>
          <a:xfrm>
            <a:off x="457200" y="1295400"/>
            <a:ext cx="8229600" cy="4830763"/>
          </a:xfrm>
        </p:spPr>
        <p:txBody>
          <a:bodyPr>
            <a:normAutofit fontScale="77500" lnSpcReduction="20000"/>
          </a:bodyPr>
          <a:lstStyle/>
          <a:p>
            <a:r>
              <a:rPr lang="en-US" sz="3400" dirty="0" smtClean="0"/>
              <a:t>Carver’s three patents had to meet certain requirements</a:t>
            </a:r>
          </a:p>
          <a:p>
            <a:r>
              <a:rPr lang="en-US" sz="3400" dirty="0" smtClean="0"/>
              <a:t>The U.S. Patent Act’s general requirements for a utility patent state: </a:t>
            </a:r>
          </a:p>
          <a:p>
            <a:r>
              <a:rPr lang="en-US" sz="3400" dirty="0" smtClean="0"/>
              <a:t>“Whoever invents or discovers any new and useful process, machine, manufacture, or composition of matter, or any new and useful improvements thereof, may obtain a patent, subject to the conditions and requirements of this title.” </a:t>
            </a:r>
          </a:p>
          <a:p>
            <a:r>
              <a:rPr lang="en-US" sz="3400" dirty="0" smtClean="0"/>
              <a:t>In other words, for an invention to be patentable it must: </a:t>
            </a:r>
          </a:p>
          <a:p>
            <a:pPr>
              <a:buNone/>
            </a:pPr>
            <a:r>
              <a:rPr lang="en-US" sz="3400" dirty="0" smtClean="0"/>
              <a:t>	        be statutory, </a:t>
            </a:r>
          </a:p>
          <a:p>
            <a:pPr>
              <a:buNone/>
            </a:pPr>
            <a:r>
              <a:rPr lang="en-US" sz="3400" dirty="0" smtClean="0"/>
              <a:t>		be new </a:t>
            </a:r>
          </a:p>
          <a:p>
            <a:pPr>
              <a:buNone/>
            </a:pPr>
            <a:r>
              <a:rPr lang="en-US" sz="3400" dirty="0" smtClean="0"/>
              <a:t>		be useful </a:t>
            </a:r>
          </a:p>
          <a:p>
            <a:pPr>
              <a:buNone/>
            </a:pPr>
            <a:r>
              <a:rPr lang="en-US" sz="3400" dirty="0" smtClean="0"/>
              <a:t>		be non-obvious. </a:t>
            </a:r>
          </a:p>
          <a:p>
            <a:endParaRPr lang="en-US" dirty="0"/>
          </a:p>
        </p:txBody>
      </p:sp>
      <p:sp>
        <p:nvSpPr>
          <p:cNvPr id="4" name="Footer Placeholder 3"/>
          <p:cNvSpPr>
            <a:spLocks noGrp="1"/>
          </p:cNvSpPr>
          <p:nvPr>
            <p:ph type="ftr" sz="quarter" idx="11"/>
          </p:nvPr>
        </p:nvSpPr>
        <p:spPr>
          <a:xfrm>
            <a:off x="2286000" y="6356350"/>
            <a:ext cx="4267200" cy="365125"/>
          </a:xfrm>
        </p:spPr>
        <p:txBody>
          <a:bodyPr/>
          <a:lstStyle/>
          <a:p>
            <a:r>
              <a:rPr lang="en-US" dirty="0" smtClean="0">
                <a:solidFill>
                  <a:schemeClr val="tx1"/>
                </a:solidFill>
              </a:rPr>
              <a:t>35 U.S.C. 101 Inventions patentable. - Patent Laws</a:t>
            </a:r>
          </a:p>
          <a:p>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a:t>
            </a:r>
            <a:endParaRPr lang="en-US" dirty="0"/>
          </a:p>
        </p:txBody>
      </p:sp>
      <p:sp>
        <p:nvSpPr>
          <p:cNvPr id="5" name="Subtitle 4"/>
          <p:cNvSpPr>
            <a:spLocks noGrp="1"/>
          </p:cNvSpPr>
          <p:nvPr>
            <p:ph type="subTitle" idx="1"/>
          </p:nvPr>
        </p:nvSpPr>
        <p:spPr>
          <a:xfrm>
            <a:off x="990600" y="3886200"/>
            <a:ext cx="7848600" cy="1752600"/>
          </a:xfrm>
        </p:spPr>
        <p:txBody>
          <a:bodyPr/>
          <a:lstStyle/>
          <a:p>
            <a:r>
              <a:rPr lang="en-US" dirty="0" smtClean="0">
                <a:solidFill>
                  <a:schemeClr val="tx1"/>
                </a:solidFill>
              </a:rPr>
              <a:t>Sometimes the evidence needs to be found!</a:t>
            </a:r>
            <a:endParaRPr lang="en-US" dirty="0">
              <a:solidFill>
                <a:schemeClr val="tx1"/>
              </a:solidFill>
            </a:endParaRPr>
          </a:p>
        </p:txBody>
      </p:sp>
      <p:sp>
        <p:nvSpPr>
          <p:cNvPr id="6" name="Rectangle 5"/>
          <p:cNvSpPr/>
          <p:nvPr/>
        </p:nvSpPr>
        <p:spPr>
          <a:xfrm>
            <a:off x="1219200" y="1752600"/>
            <a:ext cx="7162799" cy="1200329"/>
          </a:xfrm>
          <a:prstGeom prst="rect">
            <a:avLst/>
          </a:prstGeom>
        </p:spPr>
        <p:txBody>
          <a:bodyPr wrap="square">
            <a:spAutoFit/>
          </a:bodyPr>
          <a:lstStyle/>
          <a:p>
            <a:r>
              <a:rPr lang="en-US" sz="3600" b="1" dirty="0"/>
              <a:t>Big Part of the problem…</a:t>
            </a:r>
            <a:br>
              <a:rPr lang="en-US" sz="3600" b="1" dirty="0"/>
            </a:br>
            <a:r>
              <a:rPr lang="en-US" sz="3600" b="1" dirty="0"/>
              <a:t>	a lack of Definitive evidence!</a:t>
            </a:r>
          </a:p>
        </p:txBody>
      </p:sp>
    </p:spTree>
    <p:extLst>
      <p:ext uri="{BB962C8B-B14F-4D97-AF65-F5344CB8AC3E}">
        <p14:creationId xmlns:p14="http://schemas.microsoft.com/office/powerpoint/2010/main" val="975272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Lack of evidence does not mean that there was not any!</a:t>
            </a:r>
            <a:endParaRPr lang="en-US" dirty="0"/>
          </a:p>
        </p:txBody>
      </p:sp>
      <p:sp>
        <p:nvSpPr>
          <p:cNvPr id="3" name="Content Placeholder 2"/>
          <p:cNvSpPr>
            <a:spLocks noGrp="1"/>
          </p:cNvSpPr>
          <p:nvPr>
            <p:ph idx="1"/>
          </p:nvPr>
        </p:nvSpPr>
        <p:spPr>
          <a:xfrm>
            <a:off x="457200" y="1600200"/>
            <a:ext cx="8229600" cy="4800600"/>
          </a:xfrm>
        </p:spPr>
        <p:txBody>
          <a:bodyPr>
            <a:normAutofit fontScale="92500" lnSpcReduction="20000"/>
          </a:bodyPr>
          <a:lstStyle/>
          <a:p>
            <a:r>
              <a:rPr lang="en-US" dirty="0" smtClean="0"/>
              <a:t>During Elmer Ellis’ visit to Tuskegee (1961), he and his companions sought out information about Carver’s experiments</a:t>
            </a:r>
          </a:p>
          <a:p>
            <a:r>
              <a:rPr lang="en-US" dirty="0" smtClean="0"/>
              <a:t>Contacted B.D. Mayberry, James Henderson, Clarence Mason and Jessie Guzman.  All basically said that they had very little information</a:t>
            </a:r>
          </a:p>
          <a:p>
            <a:r>
              <a:rPr lang="en-US" dirty="0" smtClean="0"/>
              <a:t>What they did not know, that we now know:</a:t>
            </a:r>
          </a:p>
          <a:p>
            <a:pPr>
              <a:buNone/>
            </a:pPr>
            <a:r>
              <a:rPr lang="en-US" dirty="0" smtClean="0"/>
              <a:t>	Elaine Thomas, then Director of the Carver Museum, was not available to be interviewed, therefore they could not see the materials that she had.</a:t>
            </a:r>
            <a:endParaRPr lang="en-US" dirty="0"/>
          </a:p>
        </p:txBody>
      </p:sp>
      <p:sp>
        <p:nvSpPr>
          <p:cNvPr id="4" name="Rectangle 3"/>
          <p:cNvSpPr/>
          <p:nvPr/>
        </p:nvSpPr>
        <p:spPr>
          <a:xfrm>
            <a:off x="381000" y="6427113"/>
            <a:ext cx="8458200" cy="430887"/>
          </a:xfrm>
          <a:prstGeom prst="rect">
            <a:avLst/>
          </a:prstGeom>
        </p:spPr>
        <p:txBody>
          <a:bodyPr wrap="square">
            <a:spAutoFit/>
          </a:bodyPr>
          <a:lstStyle/>
          <a:p>
            <a:r>
              <a:rPr lang="en-US" sz="1100" dirty="0" smtClean="0"/>
              <a:t>Elmer </a:t>
            </a:r>
            <a:r>
              <a:rPr lang="en-US" sz="1100" dirty="0" err="1" smtClean="0"/>
              <a:t>Keihl</a:t>
            </a:r>
            <a:r>
              <a:rPr lang="en-US" sz="1100" dirty="0" smtClean="0"/>
              <a:t>, et.al.  “The Scientific Contributions of George Washington Carver”  (Washington: National Park Service, 1961),  28.  This document was never released to the general public, although many copies exist throughout the nation.</a:t>
            </a:r>
            <a:endParaRPr lang="en-US" sz="11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641350"/>
          </a:xfrm>
        </p:spPr>
        <p:txBody>
          <a:bodyPr>
            <a:noAutofit/>
          </a:bodyPr>
          <a:lstStyle/>
          <a:p>
            <a:r>
              <a:rPr lang="en-US" sz="3600" b="0" dirty="0" smtClean="0"/>
              <a:t>What Elaine Had: The Findings</a:t>
            </a:r>
            <a:endParaRPr lang="en-US" sz="3600" b="0" dirty="0"/>
          </a:p>
        </p:txBody>
      </p:sp>
      <p:pic>
        <p:nvPicPr>
          <p:cNvPr id="5" name="Content Placeholder 4" descr="G.W.jpg"/>
          <p:cNvPicPr>
            <a:picLocks noGrp="1" noChangeAspect="1"/>
          </p:cNvPicPr>
          <p:nvPr>
            <p:ph idx="1"/>
          </p:nvPr>
        </p:nvPicPr>
        <p:blipFill>
          <a:blip r:embed="rId3" cstate="print"/>
          <a:stretch>
            <a:fillRect/>
          </a:stretch>
        </p:blipFill>
        <p:spPr>
          <a:xfrm>
            <a:off x="4495800" y="1026907"/>
            <a:ext cx="3829300" cy="4764293"/>
          </a:xfrm>
        </p:spPr>
      </p:pic>
      <p:sp>
        <p:nvSpPr>
          <p:cNvPr id="4" name="Text Placeholder 3"/>
          <p:cNvSpPr>
            <a:spLocks noGrp="1"/>
          </p:cNvSpPr>
          <p:nvPr>
            <p:ph type="body" sz="half" idx="2"/>
          </p:nvPr>
        </p:nvSpPr>
        <p:spPr>
          <a:xfrm>
            <a:off x="457200" y="1143000"/>
            <a:ext cx="3657600" cy="5257800"/>
          </a:xfrm>
        </p:spPr>
        <p:txBody>
          <a:bodyPr/>
          <a:lstStyle/>
          <a:p>
            <a:pPr>
              <a:buFont typeface="Arial" pitchFamily="34" charset="0"/>
              <a:buChar char="•"/>
            </a:pPr>
            <a:r>
              <a:rPr lang="en-US" sz="2400" dirty="0" smtClean="0"/>
              <a:t>Information that dispels claims that he was not a good scientist</a:t>
            </a:r>
          </a:p>
          <a:p>
            <a:pPr>
              <a:buFont typeface="Arial" pitchFamily="34" charset="0"/>
              <a:buChar char="•"/>
            </a:pPr>
            <a:r>
              <a:rPr lang="en-US" sz="2400" dirty="0" smtClean="0"/>
              <a:t>Found seven notebooks (one notebook has been damaged by fire, found in building to be renovated) containing Carver’s experiments, drawings and observations.</a:t>
            </a:r>
          </a:p>
          <a:p>
            <a:pPr>
              <a:buFont typeface="Arial" pitchFamily="34" charset="0"/>
              <a:buChar char="•"/>
            </a:pPr>
            <a:endParaRPr lang="en-US" dirty="0"/>
          </a:p>
        </p:txBody>
      </p:sp>
      <p:sp>
        <p:nvSpPr>
          <p:cNvPr id="6" name="Footer Placeholder 5"/>
          <p:cNvSpPr>
            <a:spLocks noGrp="1"/>
          </p:cNvSpPr>
          <p:nvPr>
            <p:ph type="ftr" sz="quarter" idx="11"/>
          </p:nvPr>
        </p:nvSpPr>
        <p:spPr>
          <a:xfrm>
            <a:off x="381000" y="6356350"/>
            <a:ext cx="8382000" cy="365125"/>
          </a:xfrm>
        </p:spPr>
        <p:txBody>
          <a:bodyPr/>
          <a:lstStyle/>
          <a:p>
            <a:pPr algn="l"/>
            <a:endParaRPr lang="en-US" dirty="0">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Carver the Myth</a:t>
            </a:r>
            <a:endParaRPr lang="en-US" dirty="0"/>
          </a:p>
        </p:txBody>
      </p:sp>
      <p:sp>
        <p:nvSpPr>
          <p:cNvPr id="3" name="Content Placeholder 2"/>
          <p:cNvSpPr>
            <a:spLocks noGrp="1"/>
          </p:cNvSpPr>
          <p:nvPr>
            <p:ph idx="1"/>
          </p:nvPr>
        </p:nvSpPr>
        <p:spPr/>
        <p:txBody>
          <a:bodyPr>
            <a:normAutofit lnSpcReduction="10000"/>
          </a:bodyPr>
          <a:lstStyle/>
          <a:p>
            <a:r>
              <a:rPr lang="en-US" dirty="0" smtClean="0"/>
              <a:t>Beginning in the 1970s, revisionist historians have castigated Carver for, what they claim, his ascension to fame based on an exaggerated or fictional version of his accomplishments.</a:t>
            </a:r>
          </a:p>
          <a:p>
            <a:r>
              <a:rPr lang="en-US" dirty="0" smtClean="0"/>
              <a:t>Likewise, detractors and supporters alike have pointed to a lack of “scientific” formula and experimentation that could verify the claims of his brilliance and methods.</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Notebooks</a:t>
            </a:r>
            <a:endParaRPr lang="en-US" dirty="0"/>
          </a:p>
        </p:txBody>
      </p:sp>
      <p:pic>
        <p:nvPicPr>
          <p:cNvPr id="4" name="Content Placeholder 3" descr="DSCF3563.JPG"/>
          <p:cNvPicPr>
            <a:picLocks noGrp="1" noChangeAspect="1"/>
          </p:cNvPicPr>
          <p:nvPr>
            <p:ph idx="1"/>
          </p:nvPr>
        </p:nvPicPr>
        <p:blipFill>
          <a:blip r:embed="rId3" cstate="print"/>
          <a:stretch>
            <a:fillRect/>
          </a:stretch>
        </p:blipFill>
        <p:spPr>
          <a:xfrm>
            <a:off x="1554691" y="1600200"/>
            <a:ext cx="6034617" cy="4525963"/>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Inside the notebooks:</a:t>
            </a:r>
            <a:endParaRPr lang="en-US" dirty="0"/>
          </a:p>
        </p:txBody>
      </p:sp>
      <p:sp>
        <p:nvSpPr>
          <p:cNvPr id="4" name="Text Placeholder 3"/>
          <p:cNvSpPr>
            <a:spLocks noGrp="1"/>
          </p:cNvSpPr>
          <p:nvPr>
            <p:ph type="body" idx="1"/>
          </p:nvPr>
        </p:nvSpPr>
        <p:spPr/>
        <p:txBody>
          <a:bodyPr/>
          <a:lstStyle/>
          <a:p>
            <a:r>
              <a:rPr lang="en-US" dirty="0" smtClean="0"/>
              <a:t>Beautiful Drawings</a:t>
            </a:r>
            <a:endParaRPr lang="en-US" dirty="0"/>
          </a:p>
        </p:txBody>
      </p:sp>
      <p:pic>
        <p:nvPicPr>
          <p:cNvPr id="8" name="Content Placeholder 7" descr="Fucus007.jpg"/>
          <p:cNvPicPr>
            <a:picLocks noGrp="1" noChangeAspect="1"/>
          </p:cNvPicPr>
          <p:nvPr>
            <p:ph sz="half" idx="2"/>
          </p:nvPr>
        </p:nvPicPr>
        <p:blipFill>
          <a:blip r:embed="rId3" cstate="print"/>
          <a:stretch>
            <a:fillRect/>
          </a:stretch>
        </p:blipFill>
        <p:spPr>
          <a:xfrm>
            <a:off x="228600" y="3276600"/>
            <a:ext cx="4040188" cy="1712030"/>
          </a:xfrm>
        </p:spPr>
      </p:pic>
      <p:sp>
        <p:nvSpPr>
          <p:cNvPr id="6" name="Text Placeholder 5"/>
          <p:cNvSpPr>
            <a:spLocks noGrp="1"/>
          </p:cNvSpPr>
          <p:nvPr>
            <p:ph type="body" sz="quarter" idx="3"/>
          </p:nvPr>
        </p:nvSpPr>
        <p:spPr/>
        <p:txBody>
          <a:bodyPr/>
          <a:lstStyle/>
          <a:p>
            <a:r>
              <a:rPr lang="en-US" dirty="0" smtClean="0"/>
              <a:t>Formulas and Discoveries</a:t>
            </a:r>
            <a:endParaRPr lang="en-US" dirty="0"/>
          </a:p>
        </p:txBody>
      </p:sp>
      <p:pic>
        <p:nvPicPr>
          <p:cNvPr id="9" name="Content Placeholder 8" descr="requests015.jpg"/>
          <p:cNvPicPr>
            <a:picLocks noGrp="1" noChangeAspect="1"/>
          </p:cNvPicPr>
          <p:nvPr>
            <p:ph sz="quarter" idx="4"/>
          </p:nvPr>
        </p:nvPicPr>
        <p:blipFill>
          <a:blip r:embed="rId4" cstate="print"/>
          <a:stretch>
            <a:fillRect/>
          </a:stretch>
        </p:blipFill>
        <p:spPr>
          <a:xfrm>
            <a:off x="4645025" y="2762680"/>
            <a:ext cx="4041775" cy="2775677"/>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the notebooks reveal…</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Notebooks are filled with Carver’s experiments revealing his environmental sensitivity.</a:t>
            </a:r>
          </a:p>
          <a:p>
            <a:r>
              <a:rPr lang="en-US" dirty="0" smtClean="0"/>
              <a:t>He spent many hours working with the Amaryllis, trying to “better the varieties.” (Some of his hybrids may be popular today).</a:t>
            </a:r>
          </a:p>
          <a:p>
            <a:r>
              <a:rPr lang="en-US" dirty="0" smtClean="0"/>
              <a:t>Many pages are dedicated to water purity and usage </a:t>
            </a:r>
          </a:p>
          <a:p>
            <a:r>
              <a:rPr lang="en-US" dirty="0" smtClean="0"/>
              <a:t>Sought how to reuse plant matter in a variety of ways beyond cooking, such as for paint and better feed. </a:t>
            </a:r>
          </a:p>
          <a:p>
            <a:r>
              <a:rPr lang="en-US" dirty="0" smtClean="0"/>
              <a:t>Some experiments aided him in preparing his bulletins.</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Notebook Found in Building to be Renovated </a:t>
            </a:r>
            <a:endParaRPr lang="en-US" dirty="0"/>
          </a:p>
        </p:txBody>
      </p:sp>
      <p:pic>
        <p:nvPicPr>
          <p:cNvPr id="5" name="Picture 4" descr="Carver Notebook064.tif"/>
          <p:cNvPicPr>
            <a:picLocks noChangeAspect="1"/>
          </p:cNvPicPr>
          <p:nvPr/>
        </p:nvPicPr>
        <p:blipFill>
          <a:blip r:embed="rId3" cstate="print"/>
          <a:stretch>
            <a:fillRect/>
          </a:stretch>
        </p:blipFill>
        <p:spPr>
          <a:xfrm rot="5400000">
            <a:off x="-1144808" y="2364007"/>
            <a:ext cx="5562600" cy="2968185"/>
          </a:xfrm>
          <a:prstGeom prst="rect">
            <a:avLst/>
          </a:prstGeom>
        </p:spPr>
      </p:pic>
      <p:pic>
        <p:nvPicPr>
          <p:cNvPr id="6" name="Picture 5" descr="Carver Notebook047.tif"/>
          <p:cNvPicPr>
            <a:picLocks noChangeAspect="1"/>
          </p:cNvPicPr>
          <p:nvPr/>
        </p:nvPicPr>
        <p:blipFill>
          <a:blip r:embed="rId4" cstate="print"/>
          <a:stretch>
            <a:fillRect/>
          </a:stretch>
        </p:blipFill>
        <p:spPr>
          <a:xfrm rot="5400000">
            <a:off x="4728060" y="2137260"/>
            <a:ext cx="5486400" cy="3345480"/>
          </a:xfrm>
          <a:prstGeom prst="rect">
            <a:avLst/>
          </a:prstGeom>
        </p:spPr>
      </p:pic>
      <p:pic>
        <p:nvPicPr>
          <p:cNvPr id="12291" name="Picture 3"/>
          <p:cNvPicPr>
            <a:picLocks noChangeAspect="1" noChangeArrowheads="1"/>
          </p:cNvPicPr>
          <p:nvPr/>
        </p:nvPicPr>
        <p:blipFill>
          <a:blip r:embed="rId5" cstate="print"/>
          <a:srcRect/>
          <a:stretch>
            <a:fillRect/>
          </a:stretch>
        </p:blipFill>
        <p:spPr bwMode="auto">
          <a:xfrm rot="5400000">
            <a:off x="2142602" y="2581798"/>
            <a:ext cx="4687227" cy="2724032"/>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So, why have they been hidden?</a:t>
            </a:r>
            <a:endParaRPr lang="en-US" dirty="0"/>
          </a:p>
        </p:txBody>
      </p:sp>
      <p:sp>
        <p:nvSpPr>
          <p:cNvPr id="8" name="Content Placeholder 7"/>
          <p:cNvSpPr>
            <a:spLocks noGrp="1"/>
          </p:cNvSpPr>
          <p:nvPr>
            <p:ph idx="1"/>
          </p:nvPr>
        </p:nvSpPr>
        <p:spPr>
          <a:xfrm>
            <a:off x="457200" y="1828800"/>
            <a:ext cx="8229600" cy="4525963"/>
          </a:xfrm>
        </p:spPr>
        <p:txBody>
          <a:bodyPr/>
          <a:lstStyle/>
          <a:p>
            <a:r>
              <a:rPr lang="en-US" dirty="0" smtClean="0"/>
              <a:t>“One reason I never patent my products is that if I did it would take so much time I would get nothing else done.  But, mainly I don’t want my discoveries to benefit specific favored persons.”</a:t>
            </a:r>
          </a:p>
        </p:txBody>
      </p:sp>
      <p:sp>
        <p:nvSpPr>
          <p:cNvPr id="4" name="Footer Placeholder 3"/>
          <p:cNvSpPr>
            <a:spLocks noGrp="1"/>
          </p:cNvSpPr>
          <p:nvPr>
            <p:ph type="ftr" sz="quarter" idx="11"/>
          </p:nvPr>
        </p:nvSpPr>
        <p:spPr>
          <a:xfrm>
            <a:off x="914400" y="6356350"/>
            <a:ext cx="7543800" cy="365125"/>
          </a:xfrm>
        </p:spPr>
        <p:txBody>
          <a:bodyPr/>
          <a:lstStyle/>
          <a:p>
            <a:pPr algn="l"/>
            <a:r>
              <a:rPr lang="en-US" dirty="0" smtClean="0">
                <a:solidFill>
                  <a:schemeClr val="tx1"/>
                </a:solidFill>
              </a:rPr>
              <a:t>“The Sayings of Carver.”  Compiled by Jesse Guzman. Tuskegee University Archives.</a:t>
            </a:r>
            <a:endParaRPr lang="en-US" dirty="0">
              <a:solidFill>
                <a:schemeClr val="tx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b="0" dirty="0" smtClean="0"/>
              <a:t>What caught </a:t>
            </a:r>
            <a:r>
              <a:rPr lang="en-US" sz="4000" dirty="0" smtClean="0"/>
              <a:t>our</a:t>
            </a:r>
            <a:r>
              <a:rPr lang="en-US" sz="4000" b="0" dirty="0" smtClean="0"/>
              <a:t> eye…</a:t>
            </a:r>
            <a:endParaRPr lang="en-US" sz="4000" b="0" dirty="0"/>
          </a:p>
        </p:txBody>
      </p:sp>
      <p:sp>
        <p:nvSpPr>
          <p:cNvPr id="4" name="Text Placeholder 3"/>
          <p:cNvSpPr>
            <a:spLocks noGrp="1"/>
          </p:cNvSpPr>
          <p:nvPr>
            <p:ph idx="1"/>
          </p:nvPr>
        </p:nvSpPr>
        <p:spPr>
          <a:xfrm>
            <a:off x="457200" y="1219200"/>
            <a:ext cx="8229600" cy="5410200"/>
          </a:xfrm>
        </p:spPr>
        <p:txBody>
          <a:bodyPr>
            <a:noAutofit/>
          </a:bodyPr>
          <a:lstStyle/>
          <a:p>
            <a:pPr>
              <a:buFont typeface="Arial" pitchFamily="34" charset="0"/>
              <a:buChar char="•"/>
            </a:pPr>
            <a:r>
              <a:rPr lang="en-US" sz="2000" dirty="0" smtClean="0"/>
              <a:t>In Bulletin No. 35, published in 1925, entitled “How to Grow the Cow Pea, and  Forty Ways of Preparing it as a Table Delicacy,”  Carver made an interesting statement :</a:t>
            </a:r>
          </a:p>
          <a:p>
            <a:pPr>
              <a:buFont typeface="Arial" pitchFamily="34" charset="0"/>
              <a:buChar char="•"/>
            </a:pPr>
            <a:endParaRPr lang="en-US" sz="1600" dirty="0" smtClean="0"/>
          </a:p>
          <a:p>
            <a:pPr>
              <a:buNone/>
            </a:pPr>
            <a:endParaRPr lang="en-US" sz="1600" dirty="0" smtClean="0"/>
          </a:p>
          <a:p>
            <a:pPr>
              <a:buNone/>
            </a:pPr>
            <a:endParaRPr lang="en-US" sz="1600" dirty="0" smtClean="0"/>
          </a:p>
          <a:p>
            <a:pPr>
              <a:buNone/>
            </a:pPr>
            <a:endParaRPr lang="en-US" sz="1600" dirty="0" smtClean="0"/>
          </a:p>
          <a:p>
            <a:pPr>
              <a:buNone/>
            </a:pPr>
            <a:endParaRPr lang="en-US" sz="1600" dirty="0" smtClean="0"/>
          </a:p>
          <a:p>
            <a:pPr lvl="1">
              <a:buFont typeface="Arial" pitchFamily="34" charset="0"/>
              <a:buChar char="•"/>
            </a:pPr>
            <a:endParaRPr lang="en-US" sz="1800" dirty="0" smtClean="0"/>
          </a:p>
          <a:p>
            <a:pPr lvl="1">
              <a:buFont typeface="Wingdings" pitchFamily="2" charset="2"/>
              <a:buChar char="Ø"/>
            </a:pPr>
            <a:r>
              <a:rPr lang="en-US" sz="1800" dirty="0" smtClean="0"/>
              <a:t> He begins the article by stating that the cow pea “stands out prominently…”</a:t>
            </a:r>
          </a:p>
          <a:p>
            <a:pPr lvl="1">
              <a:buFont typeface="Wingdings" pitchFamily="2" charset="2"/>
              <a:buChar char="Ø"/>
            </a:pPr>
            <a:r>
              <a:rPr lang="en-US" sz="1800" dirty="0" smtClean="0"/>
              <a:t>Agreed, the phrase “green-</a:t>
            </a:r>
            <a:r>
              <a:rPr lang="en-US" sz="1800" dirty="0" err="1" smtClean="0"/>
              <a:t>manuring</a:t>
            </a:r>
            <a:r>
              <a:rPr lang="en-US" sz="1800" dirty="0" smtClean="0"/>
              <a:t>,” no doubt means the cow pea could be used as a cover crop  grown primarily to replenish the soil with useful nutrients</a:t>
            </a:r>
          </a:p>
          <a:p>
            <a:pPr lvl="1">
              <a:buFont typeface="Wingdings" pitchFamily="2" charset="2"/>
              <a:buChar char="Ø"/>
            </a:pPr>
            <a:r>
              <a:rPr lang="en-US" sz="1800" dirty="0" smtClean="0"/>
              <a:t>But, in this bulletin, he lists 11 reasons for growing the cow pea that go beyond its primary use as a food source or ground cover.</a:t>
            </a:r>
          </a:p>
          <a:p>
            <a:pPr lvl="1">
              <a:buFont typeface="Wingdings" pitchFamily="2" charset="2"/>
              <a:buChar char="Ø"/>
            </a:pPr>
            <a:r>
              <a:rPr lang="en-US" sz="1800" dirty="0" smtClean="0"/>
              <a:t>He was looking for a way to use the cow pea to help man, beast and earth in a natural and safe way.</a:t>
            </a:r>
            <a:endParaRPr lang="en-US" sz="1800" dirty="0"/>
          </a:p>
        </p:txBody>
      </p:sp>
      <p:pic>
        <p:nvPicPr>
          <p:cNvPr id="8" name="Picture 2"/>
          <p:cNvPicPr>
            <a:picLocks noChangeAspect="1" noChangeArrowheads="1"/>
          </p:cNvPicPr>
          <p:nvPr/>
        </p:nvPicPr>
        <p:blipFill>
          <a:blip r:embed="rId3" cstate="print"/>
          <a:srcRect/>
          <a:stretch>
            <a:fillRect/>
          </a:stretch>
        </p:blipFill>
        <p:spPr bwMode="auto">
          <a:xfrm>
            <a:off x="1219200" y="2362200"/>
            <a:ext cx="7213491" cy="15544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Carver’s use and reuse method</a:t>
            </a:r>
            <a:endParaRPr lang="en-US" dirty="0"/>
          </a:p>
        </p:txBody>
      </p:sp>
      <p:sp>
        <p:nvSpPr>
          <p:cNvPr id="4" name="Text Placeholder 3"/>
          <p:cNvSpPr>
            <a:spLocks noGrp="1"/>
          </p:cNvSpPr>
          <p:nvPr>
            <p:ph idx="1"/>
          </p:nvPr>
        </p:nvSpPr>
        <p:spPr>
          <a:xfrm>
            <a:off x="457200" y="1676400"/>
            <a:ext cx="8229600" cy="4800600"/>
          </a:xfrm>
        </p:spPr>
        <p:txBody>
          <a:bodyPr>
            <a:normAutofit fontScale="92500" lnSpcReduction="10000"/>
          </a:bodyPr>
          <a:lstStyle/>
          <a:p>
            <a:pPr>
              <a:buFont typeface="Arial" pitchFamily="34" charset="0"/>
              <a:buChar char="•"/>
            </a:pPr>
            <a:r>
              <a:rPr lang="en-US" sz="2000" dirty="0" smtClean="0"/>
              <a:t>In Bulletin No. 41, published in 1936, entitled “Can Live Stock Be Raised Profitably in Alabama?,”  Carver wrote…</a:t>
            </a:r>
          </a:p>
          <a:p>
            <a:pPr>
              <a:buFont typeface="Arial" pitchFamily="34" charset="0"/>
              <a:buChar char="•"/>
            </a:pPr>
            <a:endParaRPr lang="en-US" sz="2000" dirty="0" smtClean="0"/>
          </a:p>
          <a:p>
            <a:pPr>
              <a:buFont typeface="Arial" pitchFamily="34" charset="0"/>
              <a:buChar char="•"/>
            </a:pPr>
            <a:endParaRPr lang="en-US" sz="2000" dirty="0" smtClean="0"/>
          </a:p>
          <a:p>
            <a:pPr>
              <a:buFont typeface="Arial" pitchFamily="34" charset="0"/>
              <a:buChar char="•"/>
            </a:pPr>
            <a:endParaRPr lang="en-US" sz="2000" dirty="0" smtClean="0"/>
          </a:p>
          <a:p>
            <a:pPr>
              <a:buFont typeface="Arial" pitchFamily="34" charset="0"/>
              <a:buChar char="•"/>
            </a:pPr>
            <a:endParaRPr lang="en-US" sz="2000" dirty="0" smtClean="0"/>
          </a:p>
          <a:p>
            <a:pPr>
              <a:buFont typeface="Arial" pitchFamily="34" charset="0"/>
              <a:buChar char="•"/>
            </a:pPr>
            <a:endParaRPr lang="en-US" sz="2000" dirty="0" smtClean="0"/>
          </a:p>
          <a:p>
            <a:pPr>
              <a:buFont typeface="Arial" pitchFamily="34" charset="0"/>
              <a:buChar char="•"/>
            </a:pPr>
            <a:endParaRPr lang="en-US" sz="2000" dirty="0" smtClean="0"/>
          </a:p>
          <a:p>
            <a:pPr>
              <a:buNone/>
            </a:pPr>
            <a:r>
              <a:rPr lang="en-US" sz="2000" dirty="0" smtClean="0"/>
              <a:t> </a:t>
            </a:r>
          </a:p>
          <a:p>
            <a:pPr>
              <a:buNone/>
            </a:pPr>
            <a:endParaRPr lang="en-US" sz="2000" dirty="0" smtClean="0"/>
          </a:p>
          <a:p>
            <a:r>
              <a:rPr lang="en-US" sz="2000" dirty="0" smtClean="0"/>
              <a:t>Interestingly, he starts out with the cow pea as an essential food source for livestock whose manure fertilizes the same!</a:t>
            </a:r>
          </a:p>
          <a:p>
            <a:pPr>
              <a:buFont typeface="Arial" pitchFamily="34" charset="0"/>
              <a:buChar char="•"/>
            </a:pPr>
            <a:r>
              <a:rPr lang="en-US" sz="2000" dirty="0" smtClean="0"/>
              <a:t>Carver’s participation in reusing, recycling and utilizing “earth-friendly” measures was more than helping people to succeed economically, it was part of his world-view!</a:t>
            </a:r>
          </a:p>
          <a:p>
            <a:pPr>
              <a:buFont typeface="Arial" pitchFamily="34" charset="0"/>
              <a:buChar char="•"/>
            </a:pPr>
            <a:endParaRPr lang="en-US" sz="2000" dirty="0" smtClean="0"/>
          </a:p>
          <a:p>
            <a:pPr>
              <a:buFont typeface="Arial" pitchFamily="34" charset="0"/>
              <a:buChar char="•"/>
            </a:pPr>
            <a:endParaRPr lang="en-US" sz="2000" dirty="0" smtClean="0"/>
          </a:p>
          <a:p>
            <a:pPr>
              <a:buNone/>
            </a:pPr>
            <a:endParaRPr lang="en-US" dirty="0"/>
          </a:p>
        </p:txBody>
      </p:sp>
      <p:pic>
        <p:nvPicPr>
          <p:cNvPr id="7" name="Picture 2"/>
          <p:cNvPicPr>
            <a:picLocks noChangeAspect="1" noChangeArrowheads="1"/>
          </p:cNvPicPr>
          <p:nvPr/>
        </p:nvPicPr>
        <p:blipFill>
          <a:blip r:embed="rId3" cstate="print"/>
          <a:srcRect/>
          <a:stretch>
            <a:fillRect/>
          </a:stretch>
        </p:blipFill>
        <p:spPr bwMode="auto">
          <a:xfrm>
            <a:off x="1143000" y="2514600"/>
            <a:ext cx="6822219" cy="20116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 was concerned with what we did with “God’s Creation”</a:t>
            </a:r>
            <a:endParaRPr lang="en-US" dirty="0"/>
          </a:p>
        </p:txBody>
      </p:sp>
      <p:sp>
        <p:nvSpPr>
          <p:cNvPr id="3" name="Content Placeholder 2"/>
          <p:cNvSpPr>
            <a:spLocks noGrp="1"/>
          </p:cNvSpPr>
          <p:nvPr>
            <p:ph idx="1"/>
          </p:nvPr>
        </p:nvSpPr>
        <p:spPr/>
        <p:txBody>
          <a:bodyPr>
            <a:normAutofit lnSpcReduction="10000"/>
          </a:bodyPr>
          <a:lstStyle/>
          <a:p>
            <a:pPr>
              <a:buNone/>
            </a:pPr>
            <a:endParaRPr lang="en-US" sz="2800" dirty="0" smtClean="0"/>
          </a:p>
          <a:p>
            <a:r>
              <a:rPr lang="en-US" sz="2800" dirty="0" smtClean="0"/>
              <a:t>“I believe the Great Creator has put oil and ores on this earth to give us a breathing spell.  As we exhaust them, we must be prepared to fall back on our farms… For we can learn to synthesize materials for every human need from the things that we grow.”</a:t>
            </a:r>
            <a:r>
              <a:rPr lang="en-US" sz="2800" baseline="30000" dirty="0" smtClean="0"/>
              <a:t> [7]</a:t>
            </a:r>
          </a:p>
          <a:p>
            <a:pPr>
              <a:buNone/>
            </a:pPr>
            <a:endParaRPr lang="en-US" sz="2800" dirty="0" smtClean="0"/>
          </a:p>
          <a:p>
            <a:r>
              <a:rPr lang="en-US" sz="2800" dirty="0" smtClean="0"/>
              <a:t>Because of his awareness of the finite quantity of natural resources, he sought to reuse those materials to continue to aid mankind.</a:t>
            </a:r>
            <a:endParaRPr lang="en-US" sz="2800" dirty="0"/>
          </a:p>
        </p:txBody>
      </p:sp>
      <p:sp>
        <p:nvSpPr>
          <p:cNvPr id="4" name="Footer Placeholder 3"/>
          <p:cNvSpPr>
            <a:spLocks noGrp="1"/>
          </p:cNvSpPr>
          <p:nvPr>
            <p:ph type="ftr" sz="quarter" idx="11"/>
          </p:nvPr>
        </p:nvSpPr>
        <p:spPr>
          <a:xfrm>
            <a:off x="533400" y="6356350"/>
            <a:ext cx="8382000" cy="365125"/>
          </a:xfrm>
        </p:spPr>
        <p:txBody>
          <a:bodyPr/>
          <a:lstStyle/>
          <a:p>
            <a:pPr algn="l"/>
            <a:r>
              <a:rPr lang="en-US" dirty="0" smtClean="0">
                <a:solidFill>
                  <a:schemeClr val="tx1"/>
                </a:solidFill>
              </a:rPr>
              <a:t>7.  “Sayings of Carver.”</a:t>
            </a:r>
            <a:endParaRPr lang="en-US" dirty="0">
              <a:solidFill>
                <a:schemeClr val="tx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Going Green and Crop Rotation</a:t>
            </a:r>
            <a:endParaRPr lang="en-US" dirty="0"/>
          </a:p>
        </p:txBody>
      </p:sp>
      <p:sp>
        <p:nvSpPr>
          <p:cNvPr id="5" name="Content Placeholder 4"/>
          <p:cNvSpPr>
            <a:spLocks noGrp="1"/>
          </p:cNvSpPr>
          <p:nvPr>
            <p:ph idx="1"/>
          </p:nvPr>
        </p:nvSpPr>
        <p:spPr>
          <a:xfrm>
            <a:off x="457200" y="1447800"/>
            <a:ext cx="8229600" cy="4114800"/>
          </a:xfrm>
        </p:spPr>
        <p:txBody>
          <a:bodyPr>
            <a:normAutofit lnSpcReduction="10000"/>
          </a:bodyPr>
          <a:lstStyle/>
          <a:p>
            <a:r>
              <a:rPr lang="en-US" dirty="0" smtClean="0"/>
              <a:t>“Crop rotation” has become an important phrase in the green movement, especially regarding organic farming</a:t>
            </a:r>
            <a:r>
              <a:rPr lang="en-US" baseline="30000" dirty="0" smtClean="0"/>
              <a:t> [9]</a:t>
            </a:r>
            <a:endParaRPr lang="en-US" dirty="0" smtClean="0"/>
          </a:p>
          <a:p>
            <a:r>
              <a:rPr lang="en-US" dirty="0" smtClean="0"/>
              <a:t>Forage and grain legumes, especially clover, must be used in organic crop rotations as a soil fertility increasing component</a:t>
            </a:r>
            <a:r>
              <a:rPr lang="en-US" baseline="30000" dirty="0" smtClean="0"/>
              <a:t> [10]</a:t>
            </a:r>
          </a:p>
          <a:p>
            <a:r>
              <a:rPr lang="en-US" dirty="0" smtClean="0"/>
              <a:t>Carver was well aware of this at least a century ago</a:t>
            </a:r>
            <a:endParaRPr lang="en-US" dirty="0"/>
          </a:p>
        </p:txBody>
      </p:sp>
      <p:sp>
        <p:nvSpPr>
          <p:cNvPr id="6" name="Footer Placeholder 5"/>
          <p:cNvSpPr>
            <a:spLocks noGrp="1"/>
          </p:cNvSpPr>
          <p:nvPr>
            <p:ph type="ftr" sz="quarter" idx="11"/>
          </p:nvPr>
        </p:nvSpPr>
        <p:spPr>
          <a:xfrm>
            <a:off x="457200" y="5867400"/>
            <a:ext cx="8534400" cy="854075"/>
          </a:xfrm>
        </p:spPr>
        <p:txBody>
          <a:bodyPr/>
          <a:lstStyle/>
          <a:p>
            <a:pPr algn="l"/>
            <a:r>
              <a:rPr lang="en-US" dirty="0" smtClean="0">
                <a:solidFill>
                  <a:schemeClr val="tx1"/>
                </a:solidFill>
              </a:rPr>
              <a:t>9.  ASKEGAARD, M.; OLESEN, J. E; KRISTENSEN, K. 2005. Nitrate leaching from organic arable crop rotations: effects of location, manure</a:t>
            </a:r>
          </a:p>
          <a:p>
            <a:pPr algn="l"/>
            <a:r>
              <a:rPr lang="en-US" dirty="0" smtClean="0">
                <a:solidFill>
                  <a:schemeClr val="tx1"/>
                </a:solidFill>
              </a:rPr>
              <a:t>and catch crop. </a:t>
            </a:r>
            <a:r>
              <a:rPr lang="en-US" i="1" dirty="0" smtClean="0">
                <a:solidFill>
                  <a:schemeClr val="tx1"/>
                </a:solidFill>
              </a:rPr>
              <a:t>Soil Use Manage, vol. 21, p. 181–188</a:t>
            </a:r>
            <a:r>
              <a:rPr lang="en-US" i="1" dirty="0" smtClean="0"/>
              <a:t>.</a:t>
            </a:r>
          </a:p>
          <a:p>
            <a:pPr algn="l"/>
            <a:r>
              <a:rPr lang="en-US" i="1" dirty="0" smtClean="0">
                <a:solidFill>
                  <a:schemeClr val="tx1"/>
                </a:solidFill>
              </a:rPr>
              <a:t>10. </a:t>
            </a:r>
            <a:r>
              <a:rPr lang="en-US" dirty="0" smtClean="0">
                <a:solidFill>
                  <a:schemeClr val="tx1"/>
                </a:solidFill>
              </a:rPr>
              <a:t>BERRY, P. M., et. al. 2002. Is the productivity of organic farms restricted by the supply available nitrogen? </a:t>
            </a:r>
            <a:r>
              <a:rPr lang="en-US" i="1" dirty="0" smtClean="0">
                <a:solidFill>
                  <a:schemeClr val="tx1"/>
                </a:solidFill>
              </a:rPr>
              <a:t>Soil Use Manage, vol. 18,</a:t>
            </a:r>
          </a:p>
          <a:p>
            <a:pPr algn="l"/>
            <a:r>
              <a:rPr lang="en-US" dirty="0" smtClean="0">
                <a:solidFill>
                  <a:schemeClr val="tx1"/>
                </a:solidFill>
              </a:rPr>
              <a:t>248–255.</a:t>
            </a:r>
            <a:endParaRPr lang="en-US" dirty="0">
              <a:solidFill>
                <a:schemeClr val="tx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Plot Rotation</a:t>
            </a:r>
            <a:endParaRPr lang="en-US" dirty="0"/>
          </a:p>
        </p:txBody>
      </p:sp>
      <p:pic>
        <p:nvPicPr>
          <p:cNvPr id="7" name="Content Placeholder 6" descr="carver presentation003.jpg"/>
          <p:cNvPicPr>
            <a:picLocks noGrp="1" noChangeAspect="1"/>
          </p:cNvPicPr>
          <p:nvPr>
            <p:ph idx="1"/>
          </p:nvPr>
        </p:nvPicPr>
        <p:blipFill>
          <a:blip r:embed="rId3" cstate="print"/>
          <a:stretch>
            <a:fillRect/>
          </a:stretch>
        </p:blipFill>
        <p:spPr>
          <a:xfrm>
            <a:off x="228600" y="1676400"/>
            <a:ext cx="3821197" cy="4525963"/>
          </a:xfrm>
        </p:spPr>
      </p:pic>
      <p:pic>
        <p:nvPicPr>
          <p:cNvPr id="8" name="Picture 7" descr="carver presentation002.jpg"/>
          <p:cNvPicPr>
            <a:picLocks noChangeAspect="1"/>
          </p:cNvPicPr>
          <p:nvPr/>
        </p:nvPicPr>
        <p:blipFill>
          <a:blip r:embed="rId4" cstate="print"/>
          <a:stretch>
            <a:fillRect/>
          </a:stretch>
        </p:blipFill>
        <p:spPr>
          <a:xfrm>
            <a:off x="4495800" y="1600200"/>
            <a:ext cx="4283548" cy="46482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066800"/>
            <a:ext cx="8229600" cy="1143000"/>
          </a:xfrm>
        </p:spPr>
        <p:txBody>
          <a:bodyPr/>
          <a:lstStyle/>
          <a:p>
            <a:r>
              <a:rPr lang="en-US" dirty="0" smtClean="0"/>
              <a:t>Interpreting History</a:t>
            </a:r>
            <a:endParaRPr lang="en-US" dirty="0"/>
          </a:p>
        </p:txBody>
      </p:sp>
      <p:pic>
        <p:nvPicPr>
          <p:cNvPr id="5" name="Picture 4" descr="Carver Negatives005.jpg"/>
          <p:cNvPicPr>
            <a:picLocks noChangeAspect="1"/>
          </p:cNvPicPr>
          <p:nvPr/>
        </p:nvPicPr>
        <p:blipFill>
          <a:blip r:embed="rId3" cstate="print"/>
          <a:stretch>
            <a:fillRect/>
          </a:stretch>
        </p:blipFill>
        <p:spPr>
          <a:xfrm>
            <a:off x="5943600" y="2895600"/>
            <a:ext cx="3001863" cy="3779520"/>
          </a:xfrm>
          <a:prstGeom prst="rect">
            <a:avLst/>
          </a:prstGeom>
        </p:spPr>
      </p:pic>
      <p:pic>
        <p:nvPicPr>
          <p:cNvPr id="6" name="Picture 5" descr="carver065.jpg"/>
          <p:cNvPicPr>
            <a:picLocks noChangeAspect="1"/>
          </p:cNvPicPr>
          <p:nvPr/>
        </p:nvPicPr>
        <p:blipFill>
          <a:blip r:embed="rId4" cstate="print"/>
          <a:stretch>
            <a:fillRect/>
          </a:stretch>
        </p:blipFill>
        <p:spPr>
          <a:xfrm>
            <a:off x="304800" y="2209800"/>
            <a:ext cx="3032760" cy="4311319"/>
          </a:xfrm>
          <a:prstGeom prst="rect">
            <a:avLst/>
          </a:prstGeom>
        </p:spPr>
      </p:pic>
      <p:pic>
        <p:nvPicPr>
          <p:cNvPr id="7" name="Picture 6" descr="carver3_lg.jpg"/>
          <p:cNvPicPr>
            <a:picLocks noChangeAspect="1"/>
          </p:cNvPicPr>
          <p:nvPr/>
        </p:nvPicPr>
        <p:blipFill>
          <a:blip r:embed="rId5" cstate="print"/>
          <a:stretch>
            <a:fillRect/>
          </a:stretch>
        </p:blipFill>
        <p:spPr>
          <a:xfrm>
            <a:off x="3505200" y="2667000"/>
            <a:ext cx="2092452" cy="253055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Plot Rotation Plan</a:t>
            </a:r>
            <a:endParaRPr lang="en-US"/>
          </a:p>
        </p:txBody>
      </p:sp>
      <p:pic>
        <p:nvPicPr>
          <p:cNvPr id="4" name="Content Placeholder 3" descr="carver presentation004.jpg"/>
          <p:cNvPicPr>
            <a:picLocks noGrp="1" noChangeAspect="1"/>
          </p:cNvPicPr>
          <p:nvPr>
            <p:ph idx="1"/>
          </p:nvPr>
        </p:nvPicPr>
        <p:blipFill>
          <a:blip r:embed="rId3" cstate="print"/>
          <a:stretch>
            <a:fillRect/>
          </a:stretch>
        </p:blipFill>
        <p:spPr>
          <a:xfrm>
            <a:off x="467779" y="1600200"/>
            <a:ext cx="8208441" cy="4525963"/>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362200"/>
            <a:ext cx="8229600" cy="1143000"/>
          </a:xfrm>
        </p:spPr>
        <p:txBody>
          <a:bodyPr>
            <a:normAutofit fontScale="90000"/>
          </a:bodyPr>
          <a:lstStyle/>
          <a:p>
            <a:r>
              <a:rPr lang="en-US" dirty="0" smtClean="0"/>
              <a:t>Carver worked to develop paints and stains from natural products.</a:t>
            </a:r>
            <a:endParaRPr lang="en-US" dirty="0"/>
          </a:p>
        </p:txBody>
      </p:sp>
      <p:pic>
        <p:nvPicPr>
          <p:cNvPr id="6" name="Picture 5" descr="carver boxing with friend.jpg"/>
          <p:cNvPicPr>
            <a:picLocks noChangeAspect="1"/>
          </p:cNvPicPr>
          <p:nvPr/>
        </p:nvPicPr>
        <p:blipFill>
          <a:blip r:embed="rId3" cstate="print"/>
          <a:stretch>
            <a:fillRect/>
          </a:stretch>
        </p:blipFill>
        <p:spPr>
          <a:xfrm>
            <a:off x="188843" y="74295"/>
            <a:ext cx="3316357" cy="1906905"/>
          </a:xfrm>
          <a:prstGeom prst="rect">
            <a:avLst/>
          </a:prstGeom>
        </p:spPr>
      </p:pic>
      <p:pic>
        <p:nvPicPr>
          <p:cNvPr id="7" name="Picture 6" descr="George Washington Craver Oct. 5, 1940 Tuskegee,  AL.jpg"/>
          <p:cNvPicPr>
            <a:picLocks noChangeAspect="1"/>
          </p:cNvPicPr>
          <p:nvPr/>
        </p:nvPicPr>
        <p:blipFill>
          <a:blip r:embed="rId4" cstate="print"/>
          <a:stretch>
            <a:fillRect/>
          </a:stretch>
        </p:blipFill>
        <p:spPr>
          <a:xfrm>
            <a:off x="6629400" y="3886200"/>
            <a:ext cx="2072552" cy="29718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Formulas-paints and stains</a:t>
            </a:r>
            <a:endParaRPr lang="en-US" dirty="0"/>
          </a:p>
        </p:txBody>
      </p:sp>
      <p:pic>
        <p:nvPicPr>
          <p:cNvPr id="2050" name="Picture 2" descr="C:\Documents and Settings\dana\My Documents\My Dropbox\Public\carver presetations\carver pres2007.jpg"/>
          <p:cNvPicPr>
            <a:picLocks noChangeAspect="1" noChangeArrowheads="1"/>
          </p:cNvPicPr>
          <p:nvPr/>
        </p:nvPicPr>
        <p:blipFill>
          <a:blip r:embed="rId3" cstate="print"/>
          <a:srcRect/>
          <a:stretch>
            <a:fillRect/>
          </a:stretch>
        </p:blipFill>
        <p:spPr bwMode="auto">
          <a:xfrm>
            <a:off x="228600" y="1447800"/>
            <a:ext cx="4125893" cy="5157788"/>
          </a:xfrm>
          <a:prstGeom prst="rect">
            <a:avLst/>
          </a:prstGeom>
          <a:noFill/>
        </p:spPr>
      </p:pic>
      <p:pic>
        <p:nvPicPr>
          <p:cNvPr id="2052" name="Picture 4" descr="C:\Documents and Settings\dana\My Documents\My Dropbox\Public\carver presetations\carver pres2009.jpg"/>
          <p:cNvPicPr>
            <a:picLocks noChangeAspect="1" noChangeArrowheads="1"/>
          </p:cNvPicPr>
          <p:nvPr/>
        </p:nvPicPr>
        <p:blipFill>
          <a:blip r:embed="rId4" cstate="print"/>
          <a:srcRect/>
          <a:stretch>
            <a:fillRect/>
          </a:stretch>
        </p:blipFill>
        <p:spPr bwMode="auto">
          <a:xfrm>
            <a:off x="4724400" y="1447800"/>
            <a:ext cx="4077799" cy="5157788"/>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Example of His Paints and Stains</a:t>
            </a:r>
            <a:endParaRPr lang="en-US" dirty="0"/>
          </a:p>
        </p:txBody>
      </p:sp>
      <p:pic>
        <p:nvPicPr>
          <p:cNvPr id="3" name="Picture 2" descr="IMG_2721.JPG"/>
          <p:cNvPicPr>
            <a:picLocks noChangeAspect="1"/>
          </p:cNvPicPr>
          <p:nvPr/>
        </p:nvPicPr>
        <p:blipFill>
          <a:blip r:embed="rId3" cstate="print"/>
          <a:stretch>
            <a:fillRect/>
          </a:stretch>
        </p:blipFill>
        <p:spPr>
          <a:xfrm>
            <a:off x="762000" y="1295400"/>
            <a:ext cx="7771399" cy="5182552"/>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2"/>
          </a:xfrm>
        </p:spPr>
        <p:txBody>
          <a:bodyPr/>
          <a:lstStyle/>
          <a:p>
            <a:r>
              <a:rPr lang="en-US" dirty="0" smtClean="0"/>
              <a:t>Interestingly…</a:t>
            </a:r>
            <a:endParaRPr lang="en-US" dirty="0"/>
          </a:p>
        </p:txBody>
      </p:sp>
      <p:sp>
        <p:nvSpPr>
          <p:cNvPr id="3" name="Content Placeholder 2"/>
          <p:cNvSpPr>
            <a:spLocks noGrp="1"/>
          </p:cNvSpPr>
          <p:nvPr>
            <p:ph idx="1"/>
          </p:nvPr>
        </p:nvSpPr>
        <p:spPr>
          <a:xfrm>
            <a:off x="457200" y="1066800"/>
            <a:ext cx="8229600" cy="5059363"/>
          </a:xfrm>
        </p:spPr>
        <p:txBody>
          <a:bodyPr/>
          <a:lstStyle/>
          <a:p>
            <a:r>
              <a:rPr lang="en-US" dirty="0" smtClean="0"/>
              <a:t>Carver’s stains were used locally, such as at the former white Episcopal Church in Tuskegee</a:t>
            </a:r>
          </a:p>
          <a:p>
            <a:r>
              <a:rPr lang="en-US" dirty="0" smtClean="0"/>
              <a:t>And, at the Richmond Hill Plantation owned by Henry Ford in Richmond Hill, Georgia</a:t>
            </a:r>
            <a:endParaRPr lang="en-US" dirty="0"/>
          </a:p>
        </p:txBody>
      </p:sp>
      <p:pic>
        <p:nvPicPr>
          <p:cNvPr id="11267" name="Picture 3"/>
          <p:cNvPicPr>
            <a:picLocks noChangeAspect="1" noChangeArrowheads="1"/>
          </p:cNvPicPr>
          <p:nvPr/>
        </p:nvPicPr>
        <p:blipFill>
          <a:blip r:embed="rId3" cstate="print"/>
          <a:srcRect/>
          <a:stretch>
            <a:fillRect/>
          </a:stretch>
        </p:blipFill>
        <p:spPr bwMode="auto">
          <a:xfrm>
            <a:off x="4495800" y="4114800"/>
            <a:ext cx="4243754" cy="914400"/>
          </a:xfrm>
          <a:prstGeom prst="rect">
            <a:avLst/>
          </a:prstGeom>
          <a:noFill/>
          <a:ln w="9525">
            <a:noFill/>
            <a:miter lim="800000"/>
            <a:headEnd/>
            <a:tailEnd/>
          </a:ln>
          <a:effectLst/>
        </p:spPr>
      </p:pic>
      <p:sp>
        <p:nvSpPr>
          <p:cNvPr id="6" name="TextBox 5"/>
          <p:cNvSpPr txBox="1"/>
          <p:nvPr/>
        </p:nvSpPr>
        <p:spPr>
          <a:xfrm>
            <a:off x="5486400" y="5181600"/>
            <a:ext cx="2498761" cy="369332"/>
          </a:xfrm>
          <a:prstGeom prst="rect">
            <a:avLst/>
          </a:prstGeom>
          <a:noFill/>
        </p:spPr>
        <p:txBody>
          <a:bodyPr wrap="none" rtlCol="0">
            <a:spAutoFit/>
          </a:bodyPr>
          <a:lstStyle/>
          <a:p>
            <a:r>
              <a:rPr lang="en-US" dirty="0" smtClean="0"/>
              <a:t>Richmond Hill Plantation</a:t>
            </a:r>
            <a:endParaRPr lang="en-US" dirty="0"/>
          </a:p>
        </p:txBody>
      </p:sp>
      <p:pic>
        <p:nvPicPr>
          <p:cNvPr id="7" name="Picture 6" descr="YMCA2011 322.jpg"/>
          <p:cNvPicPr>
            <a:picLocks noChangeAspect="1"/>
          </p:cNvPicPr>
          <p:nvPr/>
        </p:nvPicPr>
        <p:blipFill>
          <a:blip r:embed="rId4" cstate="print"/>
          <a:stretch>
            <a:fillRect/>
          </a:stretch>
        </p:blipFill>
        <p:spPr>
          <a:xfrm>
            <a:off x="457200" y="3733800"/>
            <a:ext cx="3429000" cy="2286000"/>
          </a:xfrm>
          <a:prstGeom prst="rect">
            <a:avLst/>
          </a:prstGeom>
        </p:spPr>
      </p:pic>
      <p:sp>
        <p:nvSpPr>
          <p:cNvPr id="8" name="TextBox 7"/>
          <p:cNvSpPr txBox="1"/>
          <p:nvPr/>
        </p:nvSpPr>
        <p:spPr>
          <a:xfrm>
            <a:off x="609600" y="6172200"/>
            <a:ext cx="3100785" cy="369332"/>
          </a:xfrm>
          <a:prstGeom prst="rect">
            <a:avLst/>
          </a:prstGeom>
          <a:noFill/>
        </p:spPr>
        <p:txBody>
          <a:bodyPr wrap="none" rtlCol="0">
            <a:spAutoFit/>
          </a:bodyPr>
          <a:lstStyle/>
          <a:p>
            <a:r>
              <a:rPr lang="en-US" dirty="0" smtClean="0"/>
              <a:t>Former white Episcopal Church</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dirty="0" smtClean="0"/>
              <a:t>His experimentation went beyond investigation to recycling.</a:t>
            </a:r>
            <a:endParaRPr lang="en-US" dirty="0"/>
          </a:p>
        </p:txBody>
      </p:sp>
      <p:sp>
        <p:nvSpPr>
          <p:cNvPr id="4" name="Subtitle 3"/>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52400" y="1280417"/>
            <a:ext cx="4300071" cy="5577583"/>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cstate="print"/>
          <a:srcRect/>
          <a:stretch>
            <a:fillRect/>
          </a:stretch>
        </p:blipFill>
        <p:spPr bwMode="auto">
          <a:xfrm>
            <a:off x="4784195" y="990600"/>
            <a:ext cx="4359805" cy="5867400"/>
          </a:xfrm>
          <a:prstGeom prst="rect">
            <a:avLst/>
          </a:prstGeom>
          <a:noFill/>
          <a:ln w="9525">
            <a:noFill/>
            <a:miter lim="800000"/>
            <a:headEnd/>
            <a:tailEnd/>
          </a:ln>
          <a:effectLst/>
        </p:spPr>
      </p:pic>
      <p:sp>
        <p:nvSpPr>
          <p:cNvPr id="5" name="Title 4"/>
          <p:cNvSpPr>
            <a:spLocks noGrp="1"/>
          </p:cNvSpPr>
          <p:nvPr>
            <p:ph type="title"/>
          </p:nvPr>
        </p:nvSpPr>
        <p:spPr>
          <a:xfrm>
            <a:off x="457200" y="0"/>
            <a:ext cx="8229600" cy="685800"/>
          </a:xfrm>
        </p:spPr>
        <p:txBody>
          <a:bodyPr>
            <a:normAutofit fontScale="90000"/>
          </a:bodyPr>
          <a:lstStyle/>
          <a:p>
            <a:r>
              <a:rPr lang="en-US" dirty="0" smtClean="0"/>
              <a:t>Used Motor Oil and Paint</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514600"/>
            <a:ext cx="8229600" cy="1143000"/>
          </a:xfrm>
        </p:spPr>
        <p:txBody>
          <a:bodyPr>
            <a:normAutofit fontScale="90000"/>
          </a:bodyPr>
          <a:lstStyle/>
          <a:p>
            <a:r>
              <a:rPr lang="en-US" dirty="0" smtClean="0"/>
              <a:t>Carver wanted young people to be informed about nature</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Carver Textbook: “Botany Made Easy”</a:t>
            </a:r>
            <a:endParaRPr lang="en-US" dirty="0"/>
          </a:p>
        </p:txBody>
      </p:sp>
      <p:sp>
        <p:nvSpPr>
          <p:cNvPr id="5" name="Content Placeholder 4"/>
          <p:cNvSpPr>
            <a:spLocks noGrp="1"/>
          </p:cNvSpPr>
          <p:nvPr>
            <p:ph sz="half" idx="1"/>
          </p:nvPr>
        </p:nvSpPr>
        <p:spPr/>
        <p:txBody>
          <a:bodyPr/>
          <a:lstStyle/>
          <a:p>
            <a:endParaRPr lang="en-US"/>
          </a:p>
        </p:txBody>
      </p:sp>
      <p:sp>
        <p:nvSpPr>
          <p:cNvPr id="6" name="Content Placeholder 5"/>
          <p:cNvSpPr>
            <a:spLocks noGrp="1"/>
          </p:cNvSpPr>
          <p:nvPr>
            <p:ph sz="half" idx="2"/>
          </p:nvPr>
        </p:nvSpPr>
        <p:spPr/>
        <p:txBody>
          <a:bodyPr/>
          <a:lstStyle/>
          <a:p>
            <a:r>
              <a:rPr lang="en-US" dirty="0" smtClean="0"/>
              <a:t>Carver prepared for publication a 223 page manuscript to “be used in Common Schools, High Schools, and Academies</a:t>
            </a:r>
            <a:endParaRPr lang="en-US" dirty="0"/>
          </a:p>
        </p:txBody>
      </p:sp>
      <p:graphicFrame>
        <p:nvGraphicFramePr>
          <p:cNvPr id="3074" name="Object 2"/>
          <p:cNvGraphicFramePr>
            <a:graphicFrameLocks noChangeAspect="1"/>
          </p:cNvGraphicFramePr>
          <p:nvPr/>
        </p:nvGraphicFramePr>
        <p:xfrm>
          <a:off x="457200" y="1524000"/>
          <a:ext cx="4062472" cy="5257800"/>
        </p:xfrm>
        <a:graphic>
          <a:graphicData uri="http://schemas.openxmlformats.org/presentationml/2006/ole">
            <mc:AlternateContent xmlns:mc="http://schemas.openxmlformats.org/markup-compatibility/2006">
              <mc:Choice xmlns:v="urn:schemas-microsoft-com:vml" Requires="v">
                <p:oleObj spid="_x0000_s3079" name="Acrobat Document" r:id="rId4" imgW="5829247" imgH="7543535" progId="AcroExch.Document.7">
                  <p:embed/>
                </p:oleObj>
              </mc:Choice>
              <mc:Fallback>
                <p:oleObj name="Acrobat Document" r:id="rId4" imgW="5829247" imgH="7543535" progId="AcroExch.Document.7">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524000"/>
                        <a:ext cx="4062472"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Textbook covered many plants seen throughout the South and nation.</a:t>
            </a:r>
            <a:endParaRPr lang="en-US" dirty="0"/>
          </a:p>
        </p:txBody>
      </p:sp>
      <p:graphicFrame>
        <p:nvGraphicFramePr>
          <p:cNvPr id="5122" name="Object 2"/>
          <p:cNvGraphicFramePr>
            <a:graphicFrameLocks noChangeAspect="1"/>
          </p:cNvGraphicFramePr>
          <p:nvPr/>
        </p:nvGraphicFramePr>
        <p:xfrm>
          <a:off x="4386263" y="2286000"/>
          <a:ext cx="4757737" cy="3676650"/>
        </p:xfrm>
        <a:graphic>
          <a:graphicData uri="http://schemas.openxmlformats.org/presentationml/2006/ole">
            <mc:AlternateContent xmlns:mc="http://schemas.openxmlformats.org/markup-compatibility/2006">
              <mc:Choice xmlns:v="urn:schemas-microsoft-com:vml" Requires="v">
                <p:oleObj spid="_x0000_s5127" name="Acrobat Document" r:id="rId4" imgW="7543535" imgH="5829247" progId="AcroExch.Document.7">
                  <p:embed/>
                </p:oleObj>
              </mc:Choice>
              <mc:Fallback>
                <p:oleObj name="Acrobat Document" r:id="rId4" imgW="7543535" imgH="5829247" progId="AcroExch.Document.7">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6263" y="2286000"/>
                        <a:ext cx="4757737" cy="367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3" name="Picture 3"/>
          <p:cNvPicPr>
            <a:picLocks noChangeAspect="1" noChangeArrowheads="1"/>
          </p:cNvPicPr>
          <p:nvPr/>
        </p:nvPicPr>
        <p:blipFill>
          <a:blip r:embed="rId6" cstate="print"/>
          <a:srcRect/>
          <a:stretch>
            <a:fillRect/>
          </a:stretch>
        </p:blipFill>
        <p:spPr bwMode="auto">
          <a:xfrm>
            <a:off x="152400" y="1676400"/>
            <a:ext cx="3782263" cy="4911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Revisionist History</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t>Historical revisionism </a:t>
            </a:r>
            <a:r>
              <a:rPr lang="en-US" dirty="0" smtClean="0"/>
              <a:t>is the reexamination of the accepted "facts" and interpretations of history, with an eye towards updating it with newly discovered, more accurate, and less biased information. </a:t>
            </a:r>
          </a:p>
          <a:p>
            <a:r>
              <a:rPr lang="en-US" dirty="0" smtClean="0"/>
              <a:t>Broadly, it is a skeptical approach, that history as it has been traditionally told may not be entirely accurate, and that perhaps an accurate history is as unobtainable as a dispassionate autobiography. </a:t>
            </a:r>
          </a:p>
        </p:txBody>
      </p:sp>
      <p:sp>
        <p:nvSpPr>
          <p:cNvPr id="4" name="Footer Placeholder 3"/>
          <p:cNvSpPr>
            <a:spLocks noGrp="1"/>
          </p:cNvSpPr>
          <p:nvPr>
            <p:ph type="ftr" sz="quarter" idx="11"/>
          </p:nvPr>
        </p:nvSpPr>
        <p:spPr>
          <a:xfrm>
            <a:off x="381000" y="6356350"/>
            <a:ext cx="8153400" cy="365125"/>
          </a:xfrm>
        </p:spPr>
        <p:txBody>
          <a:bodyPr/>
          <a:lstStyle/>
          <a:p>
            <a:r>
              <a:rPr lang="en-US" dirty="0" smtClean="0">
                <a:solidFill>
                  <a:schemeClr val="tx1"/>
                </a:solidFill>
              </a:rPr>
              <a:t>John Earl Haynes and Harvey </a:t>
            </a:r>
            <a:r>
              <a:rPr lang="en-US" dirty="0" err="1" smtClean="0">
                <a:solidFill>
                  <a:schemeClr val="tx1"/>
                </a:solidFill>
              </a:rPr>
              <a:t>Klehr</a:t>
            </a:r>
            <a:r>
              <a:rPr lang="en-US" dirty="0" smtClean="0">
                <a:solidFill>
                  <a:schemeClr val="tx1"/>
                </a:solidFill>
              </a:rPr>
              <a:t>, </a:t>
            </a:r>
            <a:r>
              <a:rPr lang="en-US" i="1" dirty="0" smtClean="0">
                <a:solidFill>
                  <a:schemeClr val="tx1"/>
                </a:solidFill>
              </a:rPr>
              <a:t>In Denial : Historians, Communism, and Espionage</a:t>
            </a:r>
            <a:r>
              <a:rPr lang="en-US" dirty="0" smtClean="0">
                <a:solidFill>
                  <a:schemeClr val="tx1"/>
                </a:solidFill>
              </a:rPr>
              <a:t>, Encounter Books, September, 2003.</a:t>
            </a:r>
            <a:endParaRPr lang="en-US" dirty="0">
              <a:solidFill>
                <a:schemeClr val="tx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 Scientist?</a:t>
            </a:r>
            <a:endParaRPr lang="en-US" dirty="0"/>
          </a:p>
        </p:txBody>
      </p:sp>
      <p:sp>
        <p:nvSpPr>
          <p:cNvPr id="8" name="Content Placeholder 7"/>
          <p:cNvSpPr>
            <a:spLocks noGrp="1"/>
          </p:cNvSpPr>
          <p:nvPr>
            <p:ph idx="1"/>
          </p:nvPr>
        </p:nvSpPr>
        <p:spPr/>
        <p:txBody>
          <a:bodyPr/>
          <a:lstStyle/>
          <a:p>
            <a:r>
              <a:rPr lang="en-US" b="1" dirty="0" smtClean="0"/>
              <a:t>Webster’s Dictionary defines a scientist as “</a:t>
            </a:r>
            <a:r>
              <a:rPr lang="en-US" dirty="0" smtClean="0"/>
              <a:t>a person learned in science and especially natural science </a:t>
            </a:r>
            <a:r>
              <a:rPr lang="en-US" b="1" dirty="0" smtClean="0"/>
              <a:t>:</a:t>
            </a:r>
            <a:r>
              <a:rPr lang="en-US" dirty="0" smtClean="0"/>
              <a:t> a scientific investigator”</a:t>
            </a:r>
          </a:p>
          <a:p>
            <a:r>
              <a:rPr lang="en-US" dirty="0" smtClean="0"/>
              <a:t>Question: Does the preceding information indicate that Carver was a scientist?</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676400"/>
            <a:ext cx="8229600" cy="2133600"/>
          </a:xfrm>
        </p:spPr>
        <p:txBody>
          <a:bodyPr>
            <a:normAutofit/>
          </a:bodyPr>
          <a:lstStyle/>
          <a:p>
            <a:r>
              <a:rPr lang="en-US" dirty="0" smtClean="0"/>
              <a:t>Carver saw himself as a “trailblazer,” leaving the details of many of his discoveries to others.</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458200" cy="2438400"/>
          </a:xfrm>
        </p:spPr>
        <p:txBody>
          <a:bodyPr>
            <a:noAutofit/>
          </a:bodyPr>
          <a:lstStyle/>
          <a:p>
            <a:pPr algn="l"/>
            <a:r>
              <a:rPr lang="en-US" sz="3600" dirty="0" smtClean="0"/>
              <a:t>1916-Carver elected A  Fellow of the Royal Society for the Encouragement of Arts, Manufacturers and Commerce, London, England </a:t>
            </a:r>
            <a:endParaRPr lang="en-US" sz="3600" dirty="0"/>
          </a:p>
        </p:txBody>
      </p:sp>
      <p:sp>
        <p:nvSpPr>
          <p:cNvPr id="3" name="Content Placeholder 2"/>
          <p:cNvSpPr>
            <a:spLocks noGrp="1"/>
          </p:cNvSpPr>
          <p:nvPr>
            <p:ph idx="1"/>
          </p:nvPr>
        </p:nvSpPr>
        <p:spPr>
          <a:xfrm>
            <a:off x="457200" y="2590800"/>
            <a:ext cx="8229600" cy="4144963"/>
          </a:xfrm>
        </p:spPr>
        <p:txBody>
          <a:bodyPr>
            <a:normAutofit/>
          </a:bodyPr>
          <a:lstStyle/>
          <a:p>
            <a:r>
              <a:rPr lang="en-US" dirty="0" smtClean="0"/>
              <a:t>The Society's core members are the Fellows: Fellows are eligible to use the post-</a:t>
            </a:r>
            <a:r>
              <a:rPr lang="en-US" dirty="0" err="1" smtClean="0"/>
              <a:t>nominals</a:t>
            </a:r>
            <a:r>
              <a:rPr lang="en-US" dirty="0" smtClean="0"/>
              <a:t> </a:t>
            </a:r>
            <a:r>
              <a:rPr lang="en-US" b="1" dirty="0" smtClean="0"/>
              <a:t>FRSA</a:t>
            </a:r>
            <a:r>
              <a:rPr lang="en-US" dirty="0" smtClean="0"/>
              <a:t>. Fellows are elected to membership of the fellowship</a:t>
            </a:r>
            <a:r>
              <a:rPr lang="en-US" baseline="30000" dirty="0" smtClean="0"/>
              <a:t> </a:t>
            </a:r>
            <a:r>
              <a:rPr lang="en-US" dirty="0" smtClean="0"/>
              <a:t>and must have demonstrated achievement or potential related to the arts, manufactures and commerce. </a:t>
            </a:r>
            <a:endParaRPr lang="en-US" dirty="0"/>
          </a:p>
        </p:txBody>
      </p:sp>
      <p:sp>
        <p:nvSpPr>
          <p:cNvPr id="4" name="Footer Placeholder 3"/>
          <p:cNvSpPr>
            <a:spLocks noGrp="1"/>
          </p:cNvSpPr>
          <p:nvPr>
            <p:ph type="ftr" sz="quarter" idx="11"/>
          </p:nvPr>
        </p:nvSpPr>
        <p:spPr>
          <a:xfrm>
            <a:off x="152400" y="6356350"/>
            <a:ext cx="8153400" cy="365125"/>
          </a:xfrm>
        </p:spPr>
        <p:txBody>
          <a:bodyPr/>
          <a:lstStyle/>
          <a:p>
            <a:r>
              <a:rPr lang="en-US" dirty="0" smtClean="0">
                <a:solidFill>
                  <a:schemeClr val="tx1"/>
                </a:solidFill>
              </a:rPr>
              <a:t>"Criteria for candidates – Criteria for candidates – The Royal Society". The Royal Society. Retrieved 5 December 2009.</a:t>
            </a:r>
            <a:endParaRPr lang="en-US" dirty="0">
              <a:solidFill>
                <a:schemeClr val="tx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This is first of many honors!</a:t>
            </a:r>
            <a:endParaRPr lang="en-US" dirty="0"/>
          </a:p>
        </p:txBody>
      </p:sp>
      <p:sp>
        <p:nvSpPr>
          <p:cNvPr id="5" name="Subtitle 4"/>
          <p:cNvSpPr>
            <a:spLocks noGrp="1"/>
          </p:cNvSpPr>
          <p:nvPr>
            <p:ph type="subTitle" idx="1"/>
          </p:nvPr>
        </p:nvSpPr>
        <p:spPr/>
        <p:txBody>
          <a:bodyPr/>
          <a:lstStyle/>
          <a:p>
            <a:r>
              <a:rPr lang="en-US" dirty="0" smtClean="0">
                <a:solidFill>
                  <a:schemeClr val="tx1"/>
                </a:solidFill>
              </a:rPr>
              <a:t>Would the RSA have chosen someone who could not meet their standards?</a:t>
            </a:r>
            <a:endParaRPr lang="en-US" dirty="0">
              <a:solidFill>
                <a:schemeClr val="tx1"/>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Finally…</a:t>
            </a:r>
            <a:endParaRPr lang="en-US" dirty="0"/>
          </a:p>
        </p:txBody>
      </p:sp>
      <p:sp>
        <p:nvSpPr>
          <p:cNvPr id="3" name="Content Placeholder 2"/>
          <p:cNvSpPr>
            <a:spLocks noGrp="1"/>
          </p:cNvSpPr>
          <p:nvPr>
            <p:ph sz="half" idx="1"/>
          </p:nvPr>
        </p:nvSpPr>
        <p:spPr>
          <a:xfrm>
            <a:off x="457200" y="1600200"/>
            <a:ext cx="4648200" cy="4800600"/>
          </a:xfrm>
        </p:spPr>
        <p:txBody>
          <a:bodyPr/>
          <a:lstStyle/>
          <a:p>
            <a:r>
              <a:rPr lang="en-US" dirty="0" smtClean="0"/>
              <a:t>Many claims have been made concerning Carver’s achievements, but…</a:t>
            </a:r>
          </a:p>
          <a:p>
            <a:pPr lvl="1"/>
            <a:r>
              <a:rPr lang="en-US" dirty="0" smtClean="0"/>
              <a:t>Have the many people that used his Bulletins been consulted regarding whether their situation was better after reading them?</a:t>
            </a:r>
          </a:p>
          <a:p>
            <a:pPr lvl="1"/>
            <a:r>
              <a:rPr lang="en-US" dirty="0" smtClean="0"/>
              <a:t>How many did he influence with his teaching?</a:t>
            </a:r>
          </a:p>
          <a:p>
            <a:pPr lvl="1"/>
            <a:endParaRPr lang="en-US" dirty="0" smtClean="0"/>
          </a:p>
        </p:txBody>
      </p:sp>
      <p:pic>
        <p:nvPicPr>
          <p:cNvPr id="10242" name="Picture 2"/>
          <p:cNvPicPr>
            <a:picLocks noGrp="1" noChangeAspect="1" noChangeArrowheads="1"/>
          </p:cNvPicPr>
          <p:nvPr>
            <p:ph sz="half" idx="2"/>
          </p:nvPr>
        </p:nvPicPr>
        <p:blipFill>
          <a:blip r:embed="rId3" cstate="print"/>
          <a:srcRect/>
          <a:stretch>
            <a:fillRect/>
          </a:stretch>
        </p:blipFill>
        <p:spPr bwMode="auto">
          <a:xfrm>
            <a:off x="5396354" y="1600200"/>
            <a:ext cx="2542292" cy="4525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The dialogue continues…</a:t>
            </a:r>
            <a:endParaRPr lang="en-US" dirty="0"/>
          </a:p>
        </p:txBody>
      </p:sp>
      <p:sp>
        <p:nvSpPr>
          <p:cNvPr id="6" name="Subtitle 5"/>
          <p:cNvSpPr>
            <a:spLocks noGrp="1"/>
          </p:cNvSpPr>
          <p:nvPr>
            <p:ph type="subTitle" idx="1"/>
          </p:nvPr>
        </p:nvSpPr>
        <p:spPr/>
        <p:txBody>
          <a:bodyPr/>
          <a:lstStyle/>
          <a:p>
            <a:r>
              <a:rPr lang="en-US" dirty="0" smtClean="0">
                <a:solidFill>
                  <a:schemeClr val="tx1"/>
                </a:solidFill>
              </a:rPr>
              <a:t>Where it will lead depends on the evidence and its interpretation.</a:t>
            </a:r>
            <a:endParaRPr lang="en-US" dirty="0">
              <a:solidFill>
                <a:schemeClr val="tx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0"/>
            <a:ext cx="8229600" cy="4800600"/>
          </a:xfrm>
        </p:spPr>
        <p:txBody>
          <a:bodyPr>
            <a:normAutofit/>
          </a:bodyPr>
          <a:lstStyle/>
          <a:p>
            <a:r>
              <a:rPr lang="en-US" sz="4000" b="1" dirty="0" smtClean="0"/>
              <a:t>GWC: Exploring the Myths and Clarifying Some Criticisms</a:t>
            </a:r>
            <a:r>
              <a:rPr lang="en-US" sz="4000" dirty="0" smtClean="0">
                <a:latin typeface="Arial Black" pitchFamily="34" charset="0"/>
              </a:rPr>
              <a:t/>
            </a:r>
            <a:br>
              <a:rPr lang="en-US" sz="4000" dirty="0" smtClean="0">
                <a:latin typeface="Arial Black" pitchFamily="34" charset="0"/>
              </a:rPr>
            </a:br>
            <a:r>
              <a:rPr lang="en-US" sz="3200" dirty="0" smtClean="0">
                <a:latin typeface="Arial Black" pitchFamily="34" charset="0"/>
              </a:rPr>
              <a:t/>
            </a:r>
            <a:br>
              <a:rPr lang="en-US" sz="3200" dirty="0" smtClean="0">
                <a:latin typeface="Arial Black" pitchFamily="34" charset="0"/>
              </a:rPr>
            </a:br>
            <a:r>
              <a:rPr lang="en-US" sz="3200" dirty="0" smtClean="0">
                <a:latin typeface="Arial Black" pitchFamily="34" charset="0"/>
              </a:rPr>
              <a:t/>
            </a:r>
            <a:br>
              <a:rPr lang="en-US" sz="3200" dirty="0" smtClean="0">
                <a:latin typeface="Arial Black" pitchFamily="34" charset="0"/>
              </a:rPr>
            </a:br>
            <a:r>
              <a:rPr lang="en-US" sz="3200" dirty="0" smtClean="0">
                <a:latin typeface="Arial Black" pitchFamily="34" charset="0"/>
              </a:rPr>
              <a:t>			</a:t>
            </a:r>
            <a:r>
              <a:rPr lang="en-US" sz="3200" b="1" dirty="0" smtClean="0"/>
              <a:t/>
            </a:r>
            <a:br>
              <a:rPr lang="en-US" sz="3200" b="1" dirty="0" smtClean="0"/>
            </a:br>
            <a:endParaRPr lang="en-US" sz="3200" dirty="0">
              <a:latin typeface="Arial Black" pitchFamily="34" charset="0"/>
            </a:endParaRPr>
          </a:p>
        </p:txBody>
      </p:sp>
      <p:sp>
        <p:nvSpPr>
          <p:cNvPr id="3" name="Subtitle 2"/>
          <p:cNvSpPr>
            <a:spLocks noGrp="1"/>
          </p:cNvSpPr>
          <p:nvPr>
            <p:ph type="subTitle" idx="1"/>
          </p:nvPr>
        </p:nvSpPr>
        <p:spPr>
          <a:xfrm>
            <a:off x="1447800" y="4953000"/>
            <a:ext cx="6400800" cy="1066800"/>
          </a:xfrm>
        </p:spPr>
        <p:txBody>
          <a:bodyPr/>
          <a:lstStyle/>
          <a:p>
            <a:r>
              <a:rPr lang="en-US" dirty="0" smtClean="0">
                <a:latin typeface="Arial Black" pitchFamily="34" charset="0"/>
              </a:rPr>
              <a:t>Tuskegee University Archives</a:t>
            </a:r>
            <a:endParaRPr lang="en-US" dirty="0">
              <a:solidFill>
                <a:schemeClr val="tx1"/>
              </a:solidFill>
              <a:latin typeface="Arial Black" pitchFamily="34" charset="0"/>
            </a:endParaRPr>
          </a:p>
        </p:txBody>
      </p:sp>
      <p:pic>
        <p:nvPicPr>
          <p:cNvPr id="4" name="Picture 2"/>
          <p:cNvPicPr>
            <a:picLocks noChangeAspect="1" noChangeArrowheads="1"/>
          </p:cNvPicPr>
          <p:nvPr/>
        </p:nvPicPr>
        <p:blipFill>
          <a:blip r:embed="rId3" cstate="print"/>
          <a:srcRect/>
          <a:stretch>
            <a:fillRect/>
          </a:stretch>
        </p:blipFill>
        <p:spPr bwMode="auto">
          <a:xfrm>
            <a:off x="0" y="5943600"/>
            <a:ext cx="9144000" cy="91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a:t>
            </a:r>
            <a:endParaRPr lang="en-US" dirty="0"/>
          </a:p>
        </p:txBody>
      </p:sp>
      <p:sp>
        <p:nvSpPr>
          <p:cNvPr id="3" name="Content Placeholder 2"/>
          <p:cNvSpPr>
            <a:spLocks noGrp="1"/>
          </p:cNvSpPr>
          <p:nvPr>
            <p:ph idx="1"/>
          </p:nvPr>
        </p:nvSpPr>
        <p:spPr/>
        <p:txBody>
          <a:bodyPr>
            <a:normAutofit fontScale="92500"/>
          </a:bodyPr>
          <a:lstStyle/>
          <a:p>
            <a:r>
              <a:rPr lang="en-US" dirty="0" smtClean="0"/>
              <a:t>While reinterpreting past events in light of new facts is the essence of good scholarship, corrupt history may distort these facts as a means of influencing readers' beliefs and actions for politically or socially motivated reasons. </a:t>
            </a:r>
          </a:p>
          <a:p>
            <a:r>
              <a:rPr lang="en-US" dirty="0" smtClean="0"/>
              <a:t>Revisionist history sometimes is also used to promote or slander persons, or promote or discredit an idea. This usually backfires as often as it succeeds. </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Bias</a:t>
            </a:r>
            <a:endParaRPr lang="en-US" dirty="0"/>
          </a:p>
        </p:txBody>
      </p:sp>
      <p:sp>
        <p:nvSpPr>
          <p:cNvPr id="3" name="Content Placeholder 2"/>
          <p:cNvSpPr>
            <a:spLocks noGrp="1"/>
          </p:cNvSpPr>
          <p:nvPr>
            <p:ph idx="1"/>
          </p:nvPr>
        </p:nvSpPr>
        <p:spPr>
          <a:xfrm>
            <a:off x="457200" y="1600200"/>
            <a:ext cx="8229600" cy="5181600"/>
          </a:xfrm>
        </p:spPr>
        <p:txBody>
          <a:bodyPr>
            <a:normAutofit/>
          </a:bodyPr>
          <a:lstStyle/>
          <a:p>
            <a:r>
              <a:rPr lang="en-US" dirty="0" smtClean="0"/>
              <a:t>The key is recognizing historical bias and interpreting the information through the bias. </a:t>
            </a:r>
          </a:p>
          <a:p>
            <a:r>
              <a:rPr lang="en-US" dirty="0" smtClean="0"/>
              <a:t>My colleagues have done a great job within their respected works. </a:t>
            </a:r>
          </a:p>
          <a:p>
            <a:r>
              <a:rPr lang="en-US" dirty="0" smtClean="0"/>
              <a:t>But there are still questions to answer (granted, for some of questions we will never have an answer)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819400"/>
            <a:ext cx="8229600" cy="762000"/>
          </a:xfrm>
        </p:spPr>
        <p:txBody>
          <a:bodyPr/>
          <a:lstStyle/>
          <a:p>
            <a:r>
              <a:rPr lang="en-US" dirty="0" smtClean="0"/>
              <a:t>Historical Perspective of Carver</a:t>
            </a:r>
            <a:endParaRPr lang="en-US" dirty="0"/>
          </a:p>
        </p:txBody>
      </p:sp>
      <p:pic>
        <p:nvPicPr>
          <p:cNvPr id="6" name="Picture 5" descr="Carver Collection013.jpg"/>
          <p:cNvPicPr>
            <a:picLocks noChangeAspect="1"/>
          </p:cNvPicPr>
          <p:nvPr/>
        </p:nvPicPr>
        <p:blipFill>
          <a:blip r:embed="rId3" cstate="print"/>
          <a:stretch>
            <a:fillRect/>
          </a:stretch>
        </p:blipFill>
        <p:spPr>
          <a:xfrm>
            <a:off x="304800" y="152400"/>
            <a:ext cx="3764819" cy="2595372"/>
          </a:xfrm>
          <a:prstGeom prst="rect">
            <a:avLst/>
          </a:prstGeom>
        </p:spPr>
      </p:pic>
      <p:pic>
        <p:nvPicPr>
          <p:cNvPr id="7" name="Picture 6" descr="Dr. Carver and his motor party (about 1928).jpg"/>
          <p:cNvPicPr>
            <a:picLocks noChangeAspect="1"/>
          </p:cNvPicPr>
          <p:nvPr/>
        </p:nvPicPr>
        <p:blipFill>
          <a:blip r:embed="rId4" cstate="print"/>
          <a:stretch>
            <a:fillRect/>
          </a:stretch>
        </p:blipFill>
        <p:spPr>
          <a:xfrm>
            <a:off x="6629400" y="3581400"/>
            <a:ext cx="1973493" cy="3276600"/>
          </a:xfrm>
          <a:prstGeom prst="rect">
            <a:avLst/>
          </a:prstGeom>
        </p:spPr>
      </p:pic>
      <p:pic>
        <p:nvPicPr>
          <p:cNvPr id="8" name="Picture 7" descr="Carver with Display001-1.jpg"/>
          <p:cNvPicPr>
            <a:picLocks noChangeAspect="1"/>
          </p:cNvPicPr>
          <p:nvPr/>
        </p:nvPicPr>
        <p:blipFill>
          <a:blip r:embed="rId5" cstate="print"/>
          <a:stretch>
            <a:fillRect/>
          </a:stretch>
        </p:blipFill>
        <p:spPr>
          <a:xfrm>
            <a:off x="762000" y="3810000"/>
            <a:ext cx="3048000" cy="24257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Biographer Linda </a:t>
            </a:r>
            <a:r>
              <a:rPr lang="en-US" dirty="0" err="1" smtClean="0"/>
              <a:t>McMurry</a:t>
            </a:r>
            <a:r>
              <a:rPr lang="en-US" dirty="0" smtClean="0"/>
              <a:t>:</a:t>
            </a:r>
            <a:endParaRPr lang="en-US" dirty="0"/>
          </a:p>
        </p:txBody>
      </p:sp>
      <p:sp>
        <p:nvSpPr>
          <p:cNvPr id="3" name="Content Placeholder 2"/>
          <p:cNvSpPr>
            <a:spLocks noGrp="1"/>
          </p:cNvSpPr>
          <p:nvPr>
            <p:ph idx="1"/>
          </p:nvPr>
        </p:nvSpPr>
        <p:spPr/>
        <p:txBody>
          <a:bodyPr>
            <a:normAutofit lnSpcReduction="10000"/>
          </a:bodyPr>
          <a:lstStyle/>
          <a:p>
            <a:r>
              <a:rPr lang="en-US" dirty="0" smtClean="0"/>
              <a:t>“The romance of his life story and the eccentricities of his personality led to his metamorphosis into </a:t>
            </a:r>
            <a:r>
              <a:rPr lang="en-US" b="1" dirty="0" smtClean="0"/>
              <a:t>a </a:t>
            </a:r>
            <a:r>
              <a:rPr lang="en-US" b="1" dirty="0" smtClean="0"/>
              <a:t>kind of folk saint </a:t>
            </a:r>
            <a:r>
              <a:rPr lang="en-US" dirty="0" smtClean="0"/>
              <a:t>both </a:t>
            </a:r>
            <a:r>
              <a:rPr lang="en-US" b="1" dirty="0" smtClean="0"/>
              <a:t>in his lifetime </a:t>
            </a:r>
            <a:r>
              <a:rPr lang="en-US" dirty="0" smtClean="0"/>
              <a:t>and after. “</a:t>
            </a:r>
          </a:p>
          <a:p>
            <a:r>
              <a:rPr lang="en-US" dirty="0" smtClean="0"/>
              <a:t>“Separating the real George Washington Carver from the symbolic portrayals of his life is difficult. Reality and mythology </a:t>
            </a:r>
            <a:r>
              <a:rPr lang="en-US" b="1" dirty="0" smtClean="0"/>
              <a:t>became blurred even within Carver’s own mind</a:t>
            </a:r>
            <a:r>
              <a:rPr lang="en-US" dirty="0" smtClean="0"/>
              <a:t>, and his life did have mythic qualities. “</a:t>
            </a:r>
            <a:endParaRPr lang="en-US" dirty="0"/>
          </a:p>
        </p:txBody>
      </p:sp>
      <p:sp>
        <p:nvSpPr>
          <p:cNvPr id="4" name="Footer Placeholder 3"/>
          <p:cNvSpPr>
            <a:spLocks noGrp="1"/>
          </p:cNvSpPr>
          <p:nvPr>
            <p:ph type="ftr" sz="quarter" idx="11"/>
          </p:nvPr>
        </p:nvSpPr>
        <p:spPr>
          <a:xfrm>
            <a:off x="381000" y="6356350"/>
            <a:ext cx="8534400" cy="365125"/>
          </a:xfrm>
        </p:spPr>
        <p:txBody>
          <a:bodyPr/>
          <a:lstStyle/>
          <a:p>
            <a:r>
              <a:rPr lang="en-US" dirty="0" smtClean="0">
                <a:solidFill>
                  <a:schemeClr val="tx1"/>
                </a:solidFill>
              </a:rPr>
              <a:t>Linda O. </a:t>
            </a:r>
            <a:r>
              <a:rPr lang="en-US" dirty="0" err="1" smtClean="0">
                <a:solidFill>
                  <a:schemeClr val="tx1"/>
                </a:solidFill>
              </a:rPr>
              <a:t>McMurry</a:t>
            </a:r>
            <a:r>
              <a:rPr lang="en-US" dirty="0" smtClean="0">
                <a:solidFill>
                  <a:schemeClr val="tx1"/>
                </a:solidFill>
              </a:rPr>
              <a:t>, George Washington Carver: Scientist and Symbol. Oxford University Press: New York. 1982.</a:t>
            </a:r>
            <a:endParaRPr lang="en-US" dirty="0">
              <a:solidFill>
                <a:schemeClr val="tx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14673</TotalTime>
  <Words>2915</Words>
  <Application>Microsoft Office PowerPoint</Application>
  <PresentationFormat>On-screen Show (4:3)</PresentationFormat>
  <Paragraphs>247</Paragraphs>
  <Slides>56</Slides>
  <Notes>55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58" baseType="lpstr">
      <vt:lpstr>Office Theme</vt:lpstr>
      <vt:lpstr>Acrobat Document</vt:lpstr>
      <vt:lpstr>PowerPoint Presentation</vt:lpstr>
      <vt:lpstr>GWC: Exploring the Myths and Clarifying Some Criticisms      Presented for Black History Month                Program, Florida A&amp;M                  University, Tallahassee, Florida             By: Dana R. Chandler, TU Archivist                                                          February 28, 2014 </vt:lpstr>
      <vt:lpstr>Carver the Myth</vt:lpstr>
      <vt:lpstr>Interpreting History</vt:lpstr>
      <vt:lpstr>Revisionist History</vt:lpstr>
      <vt:lpstr>But!</vt:lpstr>
      <vt:lpstr>Bias</vt:lpstr>
      <vt:lpstr>Historical Perspective of Carver</vt:lpstr>
      <vt:lpstr>Biographer Linda McMurry:</vt:lpstr>
      <vt:lpstr>Barry MacKintosh, Historian With the National Park Service</vt:lpstr>
      <vt:lpstr>As for Carver’s humility and intentions, he did not want to wear the title of Dr.</vt:lpstr>
      <vt:lpstr>Elmer Keihl, et.al., University of Missouri</vt:lpstr>
      <vt:lpstr>Biographer Rackham Holt</vt:lpstr>
      <vt:lpstr>Blogger Chris Pearson</vt:lpstr>
      <vt:lpstr>Some compile the biographies of Carver and reach other conclusions.</vt:lpstr>
      <vt:lpstr>Carver the Legend!</vt:lpstr>
      <vt:lpstr>An honest examination of the information is in order.</vt:lpstr>
      <vt:lpstr>If history is a continuing dialogue between the past and present…</vt:lpstr>
      <vt:lpstr>The arguments…</vt:lpstr>
      <vt:lpstr>Many Adhere to this Notion…</vt:lpstr>
      <vt:lpstr>So, with all of the information above, we have this assessment of Carver: </vt:lpstr>
      <vt:lpstr>So, how do we respond?</vt:lpstr>
      <vt:lpstr>Interpreting information</vt:lpstr>
      <vt:lpstr>Examples</vt:lpstr>
      <vt:lpstr>Big Part of the problem…  a lack of Definitive evidence!</vt:lpstr>
      <vt:lpstr>Obtaining a Patent</vt:lpstr>
      <vt:lpstr> </vt:lpstr>
      <vt:lpstr>Lack of evidence does not mean that there was not any!</vt:lpstr>
      <vt:lpstr>What Elaine Had: The Findings</vt:lpstr>
      <vt:lpstr>The Notebooks</vt:lpstr>
      <vt:lpstr>Inside the notebooks:</vt:lpstr>
      <vt:lpstr>What the notebooks reveal…</vt:lpstr>
      <vt:lpstr>Notebook Found in Building to be Renovated </vt:lpstr>
      <vt:lpstr>So, why have they been hidden?</vt:lpstr>
      <vt:lpstr>What caught our eye…</vt:lpstr>
      <vt:lpstr>Carver’s use and reuse method</vt:lpstr>
      <vt:lpstr>He was concerned with what we did with “God’s Creation”</vt:lpstr>
      <vt:lpstr>Going Green and Crop Rotation</vt:lpstr>
      <vt:lpstr>Plot Rotation</vt:lpstr>
      <vt:lpstr>Plot Rotation Plan</vt:lpstr>
      <vt:lpstr>Carver worked to develop paints and stains from natural products.</vt:lpstr>
      <vt:lpstr>Formulas-paints and stains</vt:lpstr>
      <vt:lpstr>Example of His Paints and Stains</vt:lpstr>
      <vt:lpstr>Interestingly…</vt:lpstr>
      <vt:lpstr>His experimentation went beyond investigation to recycling.</vt:lpstr>
      <vt:lpstr>Used Motor Oil and Paint</vt:lpstr>
      <vt:lpstr>Carver wanted young people to be informed about nature</vt:lpstr>
      <vt:lpstr>The Carver Textbook: “Botany Made Easy”</vt:lpstr>
      <vt:lpstr>Textbook covered many plants seen throughout the South and nation.</vt:lpstr>
      <vt:lpstr>A Scientist?</vt:lpstr>
      <vt:lpstr>Carver saw himself as a “trailblazer,” leaving the details of many of his discoveries to others.</vt:lpstr>
      <vt:lpstr>1916-Carver elected A  Fellow of the Royal Society for the Encouragement of Arts, Manufacturers and Commerce, London, England </vt:lpstr>
      <vt:lpstr>This is first of many honors!</vt:lpstr>
      <vt:lpstr>Finally…</vt:lpstr>
      <vt:lpstr>The dialogue continues…</vt:lpstr>
      <vt:lpstr>GWC: Exploring the Myths and Clarifying Some Criticisms       </vt:lpstr>
    </vt:vector>
  </TitlesOfParts>
  <Company>Tuskegee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Tuskegee University Archives</dc:title>
  <dc:creator>dana r. chandler</dc:creator>
  <cp:lastModifiedBy>Dana Chandler</cp:lastModifiedBy>
  <cp:revision>340</cp:revision>
  <dcterms:created xsi:type="dcterms:W3CDTF">2009-09-22T20:34:32Z</dcterms:created>
  <dcterms:modified xsi:type="dcterms:W3CDTF">2014-02-26T16:41:53Z</dcterms:modified>
</cp:coreProperties>
</file>