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90" r:id="rId2"/>
    <p:sldId id="256" r:id="rId3"/>
    <p:sldId id="314" r:id="rId4"/>
    <p:sldId id="293" r:id="rId5"/>
    <p:sldId id="294" r:id="rId6"/>
    <p:sldId id="315" r:id="rId7"/>
    <p:sldId id="295" r:id="rId8"/>
    <p:sldId id="297" r:id="rId9"/>
    <p:sldId id="296" r:id="rId10"/>
    <p:sldId id="309" r:id="rId11"/>
    <p:sldId id="313" r:id="rId12"/>
    <p:sldId id="317" r:id="rId13"/>
    <p:sldId id="310" r:id="rId14"/>
    <p:sldId id="298" r:id="rId15"/>
    <p:sldId id="316" r:id="rId16"/>
    <p:sldId id="318" r:id="rId17"/>
    <p:sldId id="299" r:id="rId18"/>
    <p:sldId id="319" r:id="rId19"/>
    <p:sldId id="320" r:id="rId20"/>
    <p:sldId id="302" r:id="rId21"/>
    <p:sldId id="312" r:id="rId22"/>
    <p:sldId id="307" r:id="rId23"/>
    <p:sldId id="304" r:id="rId24"/>
    <p:sldId id="306" r:id="rId25"/>
    <p:sldId id="301" r:id="rId26"/>
    <p:sldId id="305" r:id="rId27"/>
    <p:sldId id="311" r:id="rId28"/>
    <p:sldId id="308" r:id="rId29"/>
    <p:sldId id="257" r:id="rId30"/>
    <p:sldId id="282" r:id="rId31"/>
    <p:sldId id="281" r:id="rId32"/>
    <p:sldId id="291" r:id="rId33"/>
    <p:sldId id="292" r:id="rId34"/>
    <p:sldId id="273" r:id="rId35"/>
    <p:sldId id="263" r:id="rId36"/>
    <p:sldId id="272" r:id="rId37"/>
    <p:sldId id="275" r:id="rId38"/>
    <p:sldId id="278" r:id="rId39"/>
    <p:sldId id="285" r:id="rId40"/>
    <p:sldId id="262" r:id="rId41"/>
    <p:sldId id="266" r:id="rId42"/>
    <p:sldId id="279" r:id="rId43"/>
    <p:sldId id="267" r:id="rId44"/>
    <p:sldId id="280" r:id="rId45"/>
    <p:sldId id="289" r:id="rId46"/>
    <p:sldId id="283" r:id="rId47"/>
    <p:sldId id="284" r:id="rId48"/>
    <p:sldId id="277" r:id="rId49"/>
    <p:sldId id="287" r:id="rId50"/>
    <p:sldId id="269"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23" d="100"/>
          <a:sy n="123" d="100"/>
        </p:scale>
        <p:origin x="1254" y="11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36045B-C668-486E-83C5-A44DA033C789}" type="datetimeFigureOut">
              <a:rPr lang="en-US" smtClean="0"/>
              <a:pPr/>
              <a:t>1/26/2018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520F65-589A-4CE7-9378-9A2197F29C58}" type="slidenum">
              <a:rPr lang="en-US" smtClean="0"/>
              <a:pPr/>
              <a:t>‹#›</a:t>
            </a:fld>
            <a:endParaRPr lang="en-US"/>
          </a:p>
        </p:txBody>
      </p:sp>
    </p:spTree>
    <p:extLst>
      <p:ext uri="{BB962C8B-B14F-4D97-AF65-F5344CB8AC3E}">
        <p14:creationId xmlns:p14="http://schemas.microsoft.com/office/powerpoint/2010/main" val="666133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6017CC-53EE-4931-B20E-57598EB359FB}"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17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20</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21</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22</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23</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24</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25</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26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C520F65-589A-4CE7-9378-9A2197F29C58}"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28</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29</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30</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31</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32</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33</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C520F65-589A-4CE7-9378-9A2197F29C58}" type="slidenum">
              <a:rPr lang="en-US" smtClean="0"/>
              <a:pPr/>
              <a:t>34</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35</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36</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37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38</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39</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40</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41</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42</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43</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44</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45</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46</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47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5</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48</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49</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50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EFA2E5D-5C11-4B82-B9FF-1DF4A7B1D708}" type="datetimeFigureOut">
              <a:rPr lang="en-US" smtClean="0"/>
              <a:pPr/>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614C9F-5388-4152-AD5E-6061D5F09DB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FA2E5D-5C11-4B82-B9FF-1DF4A7B1D708}" type="datetimeFigureOut">
              <a:rPr lang="en-US" smtClean="0"/>
              <a:pPr/>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614C9F-5388-4152-AD5E-6061D5F09DB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FA2E5D-5C11-4B82-B9FF-1DF4A7B1D708}" type="datetimeFigureOut">
              <a:rPr lang="en-US" smtClean="0"/>
              <a:pPr/>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614C9F-5388-4152-AD5E-6061D5F09DB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FA2E5D-5C11-4B82-B9FF-1DF4A7B1D708}" type="datetimeFigureOut">
              <a:rPr lang="en-US" smtClean="0"/>
              <a:pPr/>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614C9F-5388-4152-AD5E-6061D5F09DB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FA2E5D-5C11-4B82-B9FF-1DF4A7B1D708}" type="datetimeFigureOut">
              <a:rPr lang="en-US" smtClean="0"/>
              <a:pPr/>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614C9F-5388-4152-AD5E-6061D5F09DB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EFA2E5D-5C11-4B82-B9FF-1DF4A7B1D708}" type="datetimeFigureOut">
              <a:rPr lang="en-US" smtClean="0"/>
              <a:pPr/>
              <a:t>1/26/2018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614C9F-5388-4152-AD5E-6061D5F09DB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EFA2E5D-5C11-4B82-B9FF-1DF4A7B1D708}" type="datetimeFigureOut">
              <a:rPr lang="en-US" smtClean="0"/>
              <a:pPr/>
              <a:t>1/26/2018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614C9F-5388-4152-AD5E-6061D5F09DB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EFA2E5D-5C11-4B82-B9FF-1DF4A7B1D708}" type="datetimeFigureOut">
              <a:rPr lang="en-US" smtClean="0"/>
              <a:pPr/>
              <a:t>1/26/2018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614C9F-5388-4152-AD5E-6061D5F09DB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FA2E5D-5C11-4B82-B9FF-1DF4A7B1D708}" type="datetimeFigureOut">
              <a:rPr lang="en-US" smtClean="0"/>
              <a:pPr/>
              <a:t>1/26/2018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614C9F-5388-4152-AD5E-6061D5F09DB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EFA2E5D-5C11-4B82-B9FF-1DF4A7B1D708}" type="datetimeFigureOut">
              <a:rPr lang="en-US" smtClean="0"/>
              <a:pPr/>
              <a:t>1/26/2018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614C9F-5388-4152-AD5E-6061D5F09DB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EFA2E5D-5C11-4B82-B9FF-1DF4A7B1D708}" type="datetimeFigureOut">
              <a:rPr lang="en-US" smtClean="0"/>
              <a:pPr/>
              <a:t>1/26/2018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614C9F-5388-4152-AD5E-6061D5F09DB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C00000"/>
            </a:gs>
            <a:gs pos="50000">
              <a:schemeClr val="accent1">
                <a:tint val="44500"/>
                <a:satMod val="160000"/>
              </a:schemeClr>
            </a:gs>
            <a:gs pos="100000">
              <a:schemeClr val="accent1">
                <a:tint val="23500"/>
                <a:satMod val="160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FA2E5D-5C11-4B82-B9FF-1DF4A7B1D708}" type="datetimeFigureOut">
              <a:rPr lang="en-US" smtClean="0"/>
              <a:pPr/>
              <a:t>1/26/2018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614C9F-5388-4152-AD5E-6061D5F09DB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4.emf"/><Relationship Id="rId4" Type="http://schemas.openxmlformats.org/officeDocument/2006/relationships/oleObject" Target="../embeddings/oleObject4.bin"/></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15.emf"/><Relationship Id="rId4" Type="http://schemas.openxmlformats.org/officeDocument/2006/relationships/oleObject" Target="../embeddings/oleObject5.bin"/></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17.emf"/><Relationship Id="rId4" Type="http://schemas.openxmlformats.org/officeDocument/2006/relationships/oleObject" Target="../embeddings/oleObject6.bin"/></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vmlDrawing" Target="../drawings/vmlDrawing6.vml"/><Relationship Id="rId5" Type="http://schemas.openxmlformats.org/officeDocument/2006/relationships/image" Target="../media/image20.emf"/><Relationship Id="rId4" Type="http://schemas.openxmlformats.org/officeDocument/2006/relationships/oleObject" Target="../embeddings/oleObject7.bin"/></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www.biblicalilluminatorsguild.blogspot.com/"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28.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9.e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1.emf"/><Relationship Id="rId4" Type="http://schemas.openxmlformats.org/officeDocument/2006/relationships/oleObject" Target="../embeddings/oleObject3.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TW-4.jpg"/>
          <p:cNvPicPr>
            <a:picLocks noChangeAspect="1"/>
          </p:cNvPicPr>
          <p:nvPr/>
        </p:nvPicPr>
        <p:blipFill>
          <a:blip r:embed="rId3" cstate="print"/>
          <a:stretch>
            <a:fillRect/>
          </a:stretch>
        </p:blipFill>
        <p:spPr>
          <a:xfrm>
            <a:off x="5707007" y="4810125"/>
            <a:ext cx="3436993" cy="2047875"/>
          </a:xfrm>
          <a:prstGeom prst="rect">
            <a:avLst/>
          </a:prstGeom>
        </p:spPr>
      </p:pic>
      <p:pic>
        <p:nvPicPr>
          <p:cNvPr id="8" name="Picture 7" descr="Carver Collection040.jpg"/>
          <p:cNvPicPr>
            <a:picLocks noChangeAspect="1"/>
          </p:cNvPicPr>
          <p:nvPr/>
        </p:nvPicPr>
        <p:blipFill>
          <a:blip r:embed="rId4" cstate="print"/>
          <a:stretch>
            <a:fillRect/>
          </a:stretch>
        </p:blipFill>
        <p:spPr>
          <a:xfrm>
            <a:off x="6096000" y="4724400"/>
            <a:ext cx="1844040" cy="1390714"/>
          </a:xfrm>
          <a:prstGeom prst="rect">
            <a:avLst/>
          </a:prstGeom>
        </p:spPr>
      </p:pic>
      <p:pic>
        <p:nvPicPr>
          <p:cNvPr id="7" name="Picture 6" descr="carver3_lg.jpg"/>
          <p:cNvPicPr>
            <a:picLocks noChangeAspect="1"/>
          </p:cNvPicPr>
          <p:nvPr/>
        </p:nvPicPr>
        <p:blipFill>
          <a:blip r:embed="rId5" cstate="print"/>
          <a:stretch>
            <a:fillRect/>
          </a:stretch>
        </p:blipFill>
        <p:spPr>
          <a:xfrm>
            <a:off x="4114800" y="2971800"/>
            <a:ext cx="2016252" cy="2438400"/>
          </a:xfrm>
          <a:prstGeom prst="rect">
            <a:avLst/>
          </a:prstGeom>
        </p:spPr>
      </p:pic>
      <p:pic>
        <p:nvPicPr>
          <p:cNvPr id="6" name="Picture 5" descr="Carver Collection013.jpg"/>
          <p:cNvPicPr>
            <a:picLocks noChangeAspect="1"/>
          </p:cNvPicPr>
          <p:nvPr/>
        </p:nvPicPr>
        <p:blipFill>
          <a:blip r:embed="rId6" cstate="print"/>
          <a:stretch>
            <a:fillRect/>
          </a:stretch>
        </p:blipFill>
        <p:spPr>
          <a:xfrm>
            <a:off x="2133600" y="0"/>
            <a:ext cx="4876800" cy="3361944"/>
          </a:xfrm>
          <a:prstGeom prst="rect">
            <a:avLst/>
          </a:prstGeom>
        </p:spPr>
      </p:pic>
      <p:pic>
        <p:nvPicPr>
          <p:cNvPr id="5" name="Picture 4" descr="carver004.jpg"/>
          <p:cNvPicPr>
            <a:picLocks noChangeAspect="1"/>
          </p:cNvPicPr>
          <p:nvPr/>
        </p:nvPicPr>
        <p:blipFill>
          <a:blip r:embed="rId7" cstate="print"/>
          <a:stretch>
            <a:fillRect/>
          </a:stretch>
        </p:blipFill>
        <p:spPr>
          <a:xfrm>
            <a:off x="6096000" y="0"/>
            <a:ext cx="2871216" cy="4840224"/>
          </a:xfrm>
          <a:prstGeom prst="rect">
            <a:avLst/>
          </a:prstGeom>
        </p:spPr>
      </p:pic>
      <p:pic>
        <p:nvPicPr>
          <p:cNvPr id="4" name="Picture 3" descr="Dr. Carver Osapax, VA April 15, 1928.jpg"/>
          <p:cNvPicPr>
            <a:picLocks noChangeAspect="1"/>
          </p:cNvPicPr>
          <p:nvPr/>
        </p:nvPicPr>
        <p:blipFill>
          <a:blip r:embed="rId8" cstate="print"/>
          <a:stretch>
            <a:fillRect/>
          </a:stretch>
        </p:blipFill>
        <p:spPr>
          <a:xfrm>
            <a:off x="0" y="0"/>
            <a:ext cx="4058816" cy="6858000"/>
          </a:xfrm>
          <a:prstGeom prst="rect">
            <a:avLst/>
          </a:prstGeom>
        </p:spPr>
      </p:pic>
      <p:pic>
        <p:nvPicPr>
          <p:cNvPr id="9" name="Picture 8" descr="Carver crocheting.jpg"/>
          <p:cNvPicPr>
            <a:picLocks noChangeAspect="1"/>
          </p:cNvPicPr>
          <p:nvPr/>
        </p:nvPicPr>
        <p:blipFill>
          <a:blip r:embed="rId9" cstate="print"/>
          <a:stretch>
            <a:fillRect/>
          </a:stretch>
        </p:blipFill>
        <p:spPr>
          <a:xfrm>
            <a:off x="3962400" y="4904470"/>
            <a:ext cx="2514600" cy="1953530"/>
          </a:xfrm>
          <a:prstGeom prst="rect">
            <a:avLst/>
          </a:prstGeom>
        </p:spPr>
      </p:pic>
    </p:spTree>
    <p:extLst>
      <p:ext uri="{BB962C8B-B14F-4D97-AF65-F5344CB8AC3E}">
        <p14:creationId xmlns:p14="http://schemas.microsoft.com/office/powerpoint/2010/main" val="16192230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Extension and Tuskegee</a:t>
            </a:r>
          </a:p>
        </p:txBody>
      </p:sp>
      <p:sp>
        <p:nvSpPr>
          <p:cNvPr id="3" name="Content Placeholder 2"/>
          <p:cNvSpPr>
            <a:spLocks noGrp="1"/>
          </p:cNvSpPr>
          <p:nvPr>
            <p:ph idx="1"/>
          </p:nvPr>
        </p:nvSpPr>
        <p:spPr/>
        <p:txBody>
          <a:bodyPr>
            <a:normAutofit fontScale="85000" lnSpcReduction="10000"/>
          </a:bodyPr>
          <a:lstStyle/>
          <a:p>
            <a:r>
              <a:rPr lang="en-US" dirty="0"/>
              <a:t>In 1896, Washington persuaded George Washington Carver to come to Tuskegee as the director of the school farm and instructor of practical farming. </a:t>
            </a:r>
          </a:p>
          <a:p>
            <a:r>
              <a:rPr lang="en-US" dirty="0"/>
              <a:t>Borrowing from an idea by Dr. Seaman A. Knapp, Washington instructed Carver to pack tools in a surrey and visit rural communities across the county and put on demonstrations calling it a “Moveable School of Agriculture” </a:t>
            </a:r>
          </a:p>
        </p:txBody>
      </p:sp>
      <p:sp>
        <p:nvSpPr>
          <p:cNvPr id="4" name="Text Placeholder 3"/>
          <p:cNvSpPr>
            <a:spLocks noGrp="1"/>
          </p:cNvSpPr>
          <p:nvPr>
            <p:ph type="body" sz="half" idx="2"/>
          </p:nvPr>
        </p:nvSpPr>
        <p:spPr>
          <a:xfrm>
            <a:off x="132421" y="2514600"/>
            <a:ext cx="3333092" cy="3276599"/>
          </a:xfrm>
        </p:spPr>
        <p:txBody>
          <a:bodyPr/>
          <a:lstStyle/>
          <a:p>
            <a:endParaRPr lang="en-US" dirty="0"/>
          </a:p>
        </p:txBody>
      </p:sp>
      <p:pic>
        <p:nvPicPr>
          <p:cNvPr id="98306" name="Picture 2" descr="Seaman Knap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420" y="2133600"/>
            <a:ext cx="3372779" cy="36875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wagon.jpg"/>
          <p:cNvPicPr>
            <a:picLocks noChangeAspect="1"/>
          </p:cNvPicPr>
          <p:nvPr/>
        </p:nvPicPr>
        <p:blipFill>
          <a:blip r:embed="rId3" cstate="print"/>
          <a:stretch>
            <a:fillRect/>
          </a:stretch>
        </p:blipFill>
        <p:spPr>
          <a:xfrm>
            <a:off x="1355598" y="363474"/>
            <a:ext cx="6432804" cy="6131052"/>
          </a:xfrm>
          <a:prstGeom prst="rect">
            <a:avLst/>
          </a:prstGeom>
        </p:spPr>
      </p:pic>
    </p:spTree>
    <p:extLst>
      <p:ext uri="{BB962C8B-B14F-4D97-AF65-F5344CB8AC3E}">
        <p14:creationId xmlns:p14="http://schemas.microsoft.com/office/powerpoint/2010/main" val="5812206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Extension and Tuskegee</a:t>
            </a:r>
          </a:p>
        </p:txBody>
      </p:sp>
      <p:sp>
        <p:nvSpPr>
          <p:cNvPr id="3" name="Content Placeholder 2"/>
          <p:cNvSpPr>
            <a:spLocks noGrp="1"/>
          </p:cNvSpPr>
          <p:nvPr>
            <p:ph idx="1"/>
          </p:nvPr>
        </p:nvSpPr>
        <p:spPr/>
        <p:txBody>
          <a:bodyPr>
            <a:normAutofit/>
          </a:bodyPr>
          <a:lstStyle/>
          <a:p>
            <a:pPr marL="0" indent="0">
              <a:buNone/>
            </a:pPr>
            <a:r>
              <a:rPr lang="en-US" sz="3600" dirty="0"/>
              <a:t>In addition, their contributions were made through agents' conferences, farm and homemakers' short courses, farmers' workshops, 4-H short courses, and through extension courses for agents in the field.</a:t>
            </a:r>
          </a:p>
        </p:txBody>
      </p:sp>
    </p:spTree>
    <p:extLst>
      <p:ext uri="{BB962C8B-B14F-4D97-AF65-F5344CB8AC3E}">
        <p14:creationId xmlns:p14="http://schemas.microsoft.com/office/powerpoint/2010/main" val="2954294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normAutofit fontScale="90000"/>
          </a:bodyPr>
          <a:lstStyle/>
          <a:p>
            <a:r>
              <a:rPr lang="en-US" dirty="0"/>
              <a:t>Extension and Tuskegee</a:t>
            </a:r>
          </a:p>
        </p:txBody>
      </p:sp>
      <p:sp>
        <p:nvSpPr>
          <p:cNvPr id="3" name="Content Placeholder 2"/>
          <p:cNvSpPr>
            <a:spLocks noGrp="1"/>
          </p:cNvSpPr>
          <p:nvPr>
            <p:ph idx="1"/>
          </p:nvPr>
        </p:nvSpPr>
        <p:spPr>
          <a:xfrm>
            <a:off x="457200" y="838200"/>
            <a:ext cx="8229600" cy="3962400"/>
          </a:xfrm>
        </p:spPr>
        <p:txBody>
          <a:bodyPr>
            <a:normAutofit/>
          </a:bodyPr>
          <a:lstStyle/>
          <a:p>
            <a:r>
              <a:rPr lang="en-US" dirty="0"/>
              <a:t>In February 1892, the first annual Negro Farmers Conference was held, drawing over 500 farmers to Tuskegee Institute from all over the state. This conference is said to be the spark that ignited agricultural Extension work among Blacks. </a:t>
            </a:r>
          </a:p>
          <a:p>
            <a:pPr marL="0" indent="0">
              <a:buNone/>
            </a:pPr>
            <a:endParaRPr lang="en-US" dirty="0"/>
          </a:p>
        </p:txBody>
      </p:sp>
      <p:graphicFrame>
        <p:nvGraphicFramePr>
          <p:cNvPr id="95234" name="Object 2"/>
          <p:cNvGraphicFramePr>
            <a:graphicFrameLocks noChangeAspect="1"/>
          </p:cNvGraphicFramePr>
          <p:nvPr/>
        </p:nvGraphicFramePr>
        <p:xfrm>
          <a:off x="4038600" y="3385536"/>
          <a:ext cx="4229100" cy="3365402"/>
        </p:xfrm>
        <a:graphic>
          <a:graphicData uri="http://schemas.openxmlformats.org/presentationml/2006/ole">
            <mc:AlternateContent xmlns:mc="http://schemas.openxmlformats.org/markup-compatibility/2006">
              <mc:Choice xmlns:v="urn:schemas-microsoft-com:vml" Requires="v">
                <p:oleObj spid="_x0000_s95262" name="Acrobat Document" r:id="rId4" imgW="11429947" imgH="9096322" progId="AcroExch.Document.7">
                  <p:embed/>
                </p:oleObj>
              </mc:Choice>
              <mc:Fallback>
                <p:oleObj name="Acrobat Document" r:id="rId4" imgW="11429947" imgH="9096322" progId="AcroExch.Document.7">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3385536"/>
                        <a:ext cx="4229100" cy="3365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r>
              <a:rPr lang="en-US" dirty="0"/>
              <a:t>Extension and Tuskegee</a:t>
            </a:r>
          </a:p>
        </p:txBody>
      </p:sp>
      <p:sp>
        <p:nvSpPr>
          <p:cNvPr id="3" name="Content Placeholder 2"/>
          <p:cNvSpPr>
            <a:spLocks noGrp="1"/>
          </p:cNvSpPr>
          <p:nvPr>
            <p:ph idx="1"/>
          </p:nvPr>
        </p:nvSpPr>
        <p:spPr>
          <a:xfrm>
            <a:off x="457200" y="1295400"/>
            <a:ext cx="8229600" cy="5334000"/>
          </a:xfrm>
        </p:spPr>
        <p:txBody>
          <a:bodyPr>
            <a:normAutofit/>
          </a:bodyPr>
          <a:lstStyle/>
          <a:p>
            <a:r>
              <a:rPr lang="en-US" dirty="0"/>
              <a:t>In 1896 Washington persuaded the Alabama State Legislature to pass a law creating the Tuskegee Agricultural Experiment Station which Carver directed</a:t>
            </a:r>
          </a:p>
          <a:p>
            <a:r>
              <a:rPr lang="en-US" dirty="0"/>
              <a:t>By 1900, Extension work was being conducted by over 1,000 Tuskegee students in 28 states, Cuba, Jamaica, Africa, Puerto Rico, and Barbados.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Continued Outreach </a:t>
            </a:r>
          </a:p>
        </p:txBody>
      </p:sp>
      <p:sp>
        <p:nvSpPr>
          <p:cNvPr id="3" name="Content Placeholder 2"/>
          <p:cNvSpPr>
            <a:spLocks noGrp="1"/>
          </p:cNvSpPr>
          <p:nvPr>
            <p:ph idx="1"/>
          </p:nvPr>
        </p:nvSpPr>
        <p:spPr/>
        <p:txBody>
          <a:bodyPr>
            <a:normAutofit/>
          </a:bodyPr>
          <a:lstStyle/>
          <a:p>
            <a:r>
              <a:rPr lang="en-US" dirty="0"/>
              <a:t>The Tuskegee experiment station published pamphlets on</a:t>
            </a:r>
          </a:p>
          <a:p>
            <a:r>
              <a:rPr lang="en-US" dirty="0"/>
              <a:t>"How to Grow the Peanut and 105 ways of Preparing It for Human Consumption", </a:t>
            </a:r>
          </a:p>
          <a:p>
            <a:r>
              <a:rPr lang="en-US" dirty="0"/>
              <a:t>"How to Raise Pigs with Little Money", </a:t>
            </a:r>
          </a:p>
          <a:p>
            <a:r>
              <a:rPr lang="en-US" dirty="0"/>
              <a:t>"When, What, and How to Can and Preserve Fruits and Vegetables in the Home",</a:t>
            </a:r>
          </a:p>
          <a:p>
            <a:r>
              <a:rPr lang="en-US" dirty="0"/>
              <a:t>"A New Prolific Variety of Cotton".</a:t>
            </a:r>
          </a:p>
        </p:txBody>
      </p:sp>
    </p:spTree>
    <p:extLst>
      <p:ext uri="{BB962C8B-B14F-4D97-AF65-F5344CB8AC3E}">
        <p14:creationId xmlns:p14="http://schemas.microsoft.com/office/powerpoint/2010/main" val="33686109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Extension Agents</a:t>
            </a:r>
          </a:p>
        </p:txBody>
      </p:sp>
      <p:sp>
        <p:nvSpPr>
          <p:cNvPr id="3" name="Content Placeholder 2"/>
          <p:cNvSpPr>
            <a:spLocks noGrp="1"/>
          </p:cNvSpPr>
          <p:nvPr>
            <p:ph idx="1"/>
          </p:nvPr>
        </p:nvSpPr>
        <p:spPr/>
        <p:txBody>
          <a:bodyPr/>
          <a:lstStyle/>
          <a:p>
            <a:pPr marL="0" indent="0">
              <a:buNone/>
            </a:pPr>
            <a:r>
              <a:rPr lang="en-US" dirty="0"/>
              <a:t>Not only had Washington presented Seaman A. Knapp, known as the father of extension, the idea of the moveable school, and he also urged him to appoint black extension agents to serve black farmers.</a:t>
            </a:r>
          </a:p>
        </p:txBody>
      </p:sp>
    </p:spTree>
    <p:extLst>
      <p:ext uri="{BB962C8B-B14F-4D97-AF65-F5344CB8AC3E}">
        <p14:creationId xmlns:p14="http://schemas.microsoft.com/office/powerpoint/2010/main" val="2448685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a:t>Thomas M. Campbell</a:t>
            </a:r>
          </a:p>
        </p:txBody>
      </p:sp>
      <p:sp>
        <p:nvSpPr>
          <p:cNvPr id="3" name="Content Placeholder 2"/>
          <p:cNvSpPr>
            <a:spLocks noGrp="1"/>
          </p:cNvSpPr>
          <p:nvPr>
            <p:ph idx="1"/>
          </p:nvPr>
        </p:nvSpPr>
        <p:spPr>
          <a:xfrm>
            <a:off x="457200" y="1143000"/>
            <a:ext cx="4495800" cy="5486400"/>
          </a:xfrm>
        </p:spPr>
        <p:txBody>
          <a:bodyPr>
            <a:normAutofit fontScale="92500" lnSpcReduction="10000"/>
          </a:bodyPr>
          <a:lstStyle/>
          <a:p>
            <a:r>
              <a:rPr lang="en-US" dirty="0"/>
              <a:t>Thomas Monroe Campbell (1883 – 1956) was hired in 1906 by Tuskegee University, later he became the first African American extension agent in the nation. </a:t>
            </a:r>
          </a:p>
          <a:p>
            <a:r>
              <a:rPr lang="en-US" dirty="0"/>
              <a:t>He became supervising agent in 1910 and held the post until he retired in 1953.</a:t>
            </a:r>
          </a:p>
          <a:p>
            <a:endParaRPr lang="en-US" dirty="0"/>
          </a:p>
        </p:txBody>
      </p:sp>
      <p:graphicFrame>
        <p:nvGraphicFramePr>
          <p:cNvPr id="16385" name="Object 1"/>
          <p:cNvGraphicFramePr>
            <a:graphicFrameLocks noChangeAspect="1"/>
          </p:cNvGraphicFramePr>
          <p:nvPr/>
        </p:nvGraphicFramePr>
        <p:xfrm>
          <a:off x="5181600" y="2209800"/>
          <a:ext cx="3613299" cy="2938463"/>
        </p:xfrm>
        <a:graphic>
          <a:graphicData uri="http://schemas.openxmlformats.org/presentationml/2006/ole">
            <mc:AlternateContent xmlns:mc="http://schemas.openxmlformats.org/markup-compatibility/2006">
              <mc:Choice xmlns:v="urn:schemas-microsoft-com:vml" Requires="v">
                <p:oleObj spid="_x0000_s16412" name="Acrobat Document" r:id="rId4" imgW="6476735" imgH="5267325" progId="AcroExch.Document.7">
                  <p:embed/>
                </p:oleObj>
              </mc:Choice>
              <mc:Fallback>
                <p:oleObj name="Acrobat Document" r:id="rId4" imgW="6476735" imgH="5267325" progId="AcroExch.Document.7">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2209800"/>
                        <a:ext cx="3613299" cy="293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15962"/>
          </a:xfrm>
        </p:spPr>
        <p:txBody>
          <a:bodyPr>
            <a:normAutofit fontScale="90000"/>
          </a:bodyPr>
          <a:lstStyle/>
          <a:p>
            <a:r>
              <a:rPr lang="en-US" dirty="0"/>
              <a:t>Some Controversy…</a:t>
            </a:r>
          </a:p>
        </p:txBody>
      </p:sp>
      <p:sp>
        <p:nvSpPr>
          <p:cNvPr id="3" name="Content Placeholder 2"/>
          <p:cNvSpPr>
            <a:spLocks noGrp="1"/>
          </p:cNvSpPr>
          <p:nvPr>
            <p:ph idx="1"/>
          </p:nvPr>
        </p:nvSpPr>
        <p:spPr>
          <a:xfrm>
            <a:off x="304800" y="990600"/>
            <a:ext cx="8686800" cy="5638800"/>
          </a:xfrm>
        </p:spPr>
        <p:txBody>
          <a:bodyPr>
            <a:normAutofit fontScale="85000" lnSpcReduction="20000"/>
          </a:bodyPr>
          <a:lstStyle/>
          <a:p>
            <a:r>
              <a:rPr lang="en-US" dirty="0"/>
              <a:t>IN 1903, Dr. Knapp, then special agent in the United States Department of Agriculture, was invited to Terrell, Texas, to discuss with businessmen the serious condition of agriculture and business caused by the spread of the cotton boll weevil.</a:t>
            </a:r>
          </a:p>
          <a:p>
            <a:r>
              <a:rPr lang="en-US" dirty="0"/>
              <a:t>On February 29, 1903, with the cooperation of the businessmen of Terrell, Dr. Knapp established the first privately owned demonstration farm. It was managed by Walter C. Porter, son of the owner and supervised by Dr. Knapp.</a:t>
            </a:r>
          </a:p>
          <a:p>
            <a:r>
              <a:rPr lang="en-US" dirty="0"/>
              <a:t>In 1906, the businessmen of Terrell, Texas, appealed to Dr. Knapp for a man to give his entire time to their county. They offered to pay a part of his salary. As a result, the first agent to work exclusively in one county was appointed November 12, 1906. They claim: this first county agriculture agent was W. C. </a:t>
            </a:r>
            <a:r>
              <a:rPr lang="en-US" dirty="0" err="1"/>
              <a:t>Stallin</a:t>
            </a:r>
            <a:r>
              <a:rPr lang="en-US" dirty="0"/>
              <a:t>.</a:t>
            </a:r>
          </a:p>
        </p:txBody>
      </p:sp>
    </p:spTree>
    <p:extLst>
      <p:ext uri="{BB962C8B-B14F-4D97-AF65-F5344CB8AC3E}">
        <p14:creationId xmlns:p14="http://schemas.microsoft.com/office/powerpoint/2010/main" val="4294613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676400"/>
            <a:ext cx="8382000" cy="2819400"/>
          </a:xfrm>
        </p:spPr>
        <p:txBody>
          <a:bodyPr>
            <a:normAutofit/>
          </a:bodyPr>
          <a:lstStyle/>
          <a:p>
            <a:pPr algn="l"/>
            <a:r>
              <a:rPr lang="en-US" dirty="0" err="1"/>
              <a:t>Stallin</a:t>
            </a:r>
            <a:r>
              <a:rPr lang="en-US" dirty="0"/>
              <a:t> was a </a:t>
            </a:r>
            <a:r>
              <a:rPr lang="en-US" b="1" dirty="0"/>
              <a:t>county agent</a:t>
            </a:r>
            <a:r>
              <a:rPr lang="en-US" dirty="0"/>
              <a:t>, paid from some private funds, Campbell was a Federal Extension Agent, paid from federal government.</a:t>
            </a:r>
          </a:p>
        </p:txBody>
      </p:sp>
    </p:spTree>
    <p:extLst>
      <p:ext uri="{BB962C8B-B14F-4D97-AF65-F5344CB8AC3E}">
        <p14:creationId xmlns:p14="http://schemas.microsoft.com/office/powerpoint/2010/main" val="1125426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0"/>
            <a:ext cx="8229600" cy="4800600"/>
          </a:xfrm>
        </p:spPr>
        <p:txBody>
          <a:bodyPr>
            <a:normAutofit/>
          </a:bodyPr>
          <a:lstStyle/>
          <a:p>
            <a:br>
              <a:rPr lang="en-US" sz="3200" dirty="0">
                <a:latin typeface="Arial Black" pitchFamily="34" charset="0"/>
              </a:rPr>
            </a:br>
            <a:br>
              <a:rPr lang="en-US" sz="3200" dirty="0">
                <a:latin typeface="Arial Black" pitchFamily="34" charset="0"/>
              </a:rPr>
            </a:br>
            <a:r>
              <a:rPr lang="en-US" sz="3200" dirty="0">
                <a:latin typeface="Arial Black" pitchFamily="34" charset="0"/>
              </a:rPr>
              <a:t>Extension and Tuskegee</a:t>
            </a:r>
            <a:br>
              <a:rPr lang="en-US" sz="3200" dirty="0">
                <a:latin typeface="Arial Black" pitchFamily="34" charset="0"/>
              </a:rPr>
            </a:br>
            <a:br>
              <a:rPr lang="en-US" sz="2200" dirty="0">
                <a:latin typeface="Arial Black" pitchFamily="34" charset="0"/>
              </a:rPr>
            </a:br>
            <a:br>
              <a:rPr lang="en-US" sz="2200" dirty="0">
                <a:latin typeface="Arial Black" pitchFamily="34" charset="0"/>
              </a:rPr>
            </a:br>
            <a:r>
              <a:rPr lang="en-US" sz="2200" dirty="0">
                <a:latin typeface="Arial Black" pitchFamily="34" charset="0"/>
              </a:rPr>
              <a:t>  			By: Dana R. Chandler, TU Archivist                    </a:t>
            </a:r>
            <a:br>
              <a:rPr lang="en-US" sz="2200" dirty="0">
                <a:latin typeface="Arial Black" pitchFamily="34" charset="0"/>
              </a:rPr>
            </a:br>
            <a:r>
              <a:rPr lang="en-US" sz="2200" dirty="0">
                <a:latin typeface="Arial Black" pitchFamily="34" charset="0"/>
              </a:rPr>
              <a:t>                   July 21, 2014</a:t>
            </a:r>
            <a:br>
              <a:rPr lang="en-US" sz="3200" b="1" dirty="0"/>
            </a:br>
            <a:endParaRPr lang="en-US" sz="3200" dirty="0">
              <a:latin typeface="Arial Black" pitchFamily="34" charset="0"/>
            </a:endParaRPr>
          </a:p>
        </p:txBody>
      </p:sp>
      <p:sp>
        <p:nvSpPr>
          <p:cNvPr id="3" name="Subtitle 2"/>
          <p:cNvSpPr>
            <a:spLocks noGrp="1"/>
          </p:cNvSpPr>
          <p:nvPr>
            <p:ph type="subTitle" idx="1"/>
          </p:nvPr>
        </p:nvSpPr>
        <p:spPr>
          <a:xfrm>
            <a:off x="1447800" y="4953000"/>
            <a:ext cx="6400800" cy="1066800"/>
          </a:xfrm>
        </p:spPr>
        <p:txBody>
          <a:bodyPr/>
          <a:lstStyle/>
          <a:p>
            <a:r>
              <a:rPr lang="en-US" dirty="0">
                <a:latin typeface="Arial Black" pitchFamily="34" charset="0"/>
              </a:rPr>
              <a:t>Tuskegee University Archives</a:t>
            </a:r>
            <a:endParaRPr lang="en-US" dirty="0">
              <a:solidFill>
                <a:schemeClr val="tx1"/>
              </a:solidFill>
              <a:latin typeface="Arial Black" pitchFamily="34" charset="0"/>
            </a:endParaRPr>
          </a:p>
        </p:txBody>
      </p:sp>
      <p:pic>
        <p:nvPicPr>
          <p:cNvPr id="1026" name="Picture 2"/>
          <p:cNvPicPr>
            <a:picLocks noChangeAspect="1" noChangeArrowheads="1"/>
          </p:cNvPicPr>
          <p:nvPr/>
        </p:nvPicPr>
        <p:blipFill>
          <a:blip r:embed="rId3" cstate="print"/>
          <a:srcRect/>
          <a:stretch>
            <a:fillRect/>
          </a:stretch>
        </p:blipFill>
        <p:spPr bwMode="auto">
          <a:xfrm>
            <a:off x="0" y="6038850"/>
            <a:ext cx="9144000" cy="819150"/>
          </a:xfrm>
          <a:prstGeom prst="rect">
            <a:avLst/>
          </a:prstGeom>
          <a:noFill/>
          <a:ln w="9525">
            <a:noFill/>
            <a:miter lim="800000"/>
            <a:headEnd/>
            <a:tailEnd/>
          </a:ln>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r>
              <a:rPr lang="en-US" dirty="0"/>
              <a:t>Thomas M. Campbell</a:t>
            </a:r>
          </a:p>
        </p:txBody>
      </p:sp>
      <p:sp>
        <p:nvSpPr>
          <p:cNvPr id="3" name="Content Placeholder 2"/>
          <p:cNvSpPr>
            <a:spLocks noGrp="1"/>
          </p:cNvSpPr>
          <p:nvPr>
            <p:ph idx="1"/>
          </p:nvPr>
        </p:nvSpPr>
        <p:spPr>
          <a:xfrm>
            <a:off x="152400" y="762000"/>
            <a:ext cx="5334000" cy="5562600"/>
          </a:xfrm>
        </p:spPr>
        <p:txBody>
          <a:bodyPr>
            <a:normAutofit fontScale="70000" lnSpcReduction="20000"/>
          </a:bodyPr>
          <a:lstStyle/>
          <a:p>
            <a:r>
              <a:rPr lang="en-US" dirty="0"/>
              <a:t>After graduation from Tuskegee in 1906, both Washington and Carver recommended Campbell for the job of extension agent.</a:t>
            </a:r>
          </a:p>
          <a:p>
            <a:r>
              <a:rPr lang="en-US" dirty="0"/>
              <a:t>Since he worked through the U.S. Department of Agriculture, he was a federal employee assigned to Tuskegee. </a:t>
            </a:r>
          </a:p>
          <a:p>
            <a:r>
              <a:rPr lang="en-US" dirty="0"/>
              <a:t>White agents worked out of the administrative headquarters at Alabama Polytechnic Institute at Auburn (subsequently Auburn University), while the black agents were headquartered at Tuskegee. </a:t>
            </a:r>
          </a:p>
          <a:p>
            <a:r>
              <a:rPr lang="en-US" dirty="0"/>
              <a:t>Although Campbell began his work in Macon County, the location of Tuskegee, he took the Movable Agricultural School throughout the state. </a:t>
            </a:r>
          </a:p>
          <a:p>
            <a:endParaRPr lang="en-US" dirty="0"/>
          </a:p>
        </p:txBody>
      </p:sp>
      <p:pic>
        <p:nvPicPr>
          <p:cNvPr id="10242" name="Picture 2" descr="http://www.alabama-map.org/alabama-road-map.gif"/>
          <p:cNvPicPr>
            <a:picLocks noChangeAspect="1" noChangeArrowheads="1"/>
          </p:cNvPicPr>
          <p:nvPr/>
        </p:nvPicPr>
        <p:blipFill>
          <a:blip r:embed="rId3" cstate="print"/>
          <a:srcRect/>
          <a:stretch>
            <a:fillRect/>
          </a:stretch>
        </p:blipFill>
        <p:spPr bwMode="auto">
          <a:xfrm>
            <a:off x="5334000" y="762000"/>
            <a:ext cx="3810000" cy="5874605"/>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noAutofit/>
          </a:bodyPr>
          <a:lstStyle/>
          <a:p>
            <a:r>
              <a:rPr lang="en-US" sz="3200" dirty="0"/>
              <a:t>Thomas Monroe Campbell and the Movable School</a:t>
            </a:r>
          </a:p>
        </p:txBody>
      </p:sp>
      <p:sp>
        <p:nvSpPr>
          <p:cNvPr id="3" name="Content Placeholder 2"/>
          <p:cNvSpPr>
            <a:spLocks noGrp="1"/>
          </p:cNvSpPr>
          <p:nvPr>
            <p:ph idx="1"/>
          </p:nvPr>
        </p:nvSpPr>
        <p:spPr>
          <a:xfrm>
            <a:off x="0" y="685800"/>
            <a:ext cx="9144000" cy="3048000"/>
          </a:xfrm>
        </p:spPr>
        <p:txBody>
          <a:bodyPr>
            <a:normAutofit fontScale="77500" lnSpcReduction="20000"/>
          </a:bodyPr>
          <a:lstStyle/>
          <a:p>
            <a:r>
              <a:rPr lang="en-US" dirty="0"/>
              <a:t>Using the “Movable School,” Campbell and his agents conducted classes for isolated farm families who were unable to attend the courses on campus. </a:t>
            </a:r>
          </a:p>
          <a:p>
            <a:r>
              <a:rPr lang="en-US" dirty="0"/>
              <a:t>His work revolutionized black farming in the South. He also led the farmers to improve and enhance their homes and to provide better health care for their families. </a:t>
            </a:r>
          </a:p>
          <a:p>
            <a:r>
              <a:rPr lang="en-US" dirty="0"/>
              <a:t>He addressed the needs of the woman in the home and on the farm and stressed education for children.</a:t>
            </a:r>
            <a:br>
              <a:rPr lang="en-US" dirty="0"/>
            </a:br>
            <a:endParaRPr lang="en-US" dirty="0"/>
          </a:p>
          <a:p>
            <a:endParaRPr lang="en-US" dirty="0"/>
          </a:p>
        </p:txBody>
      </p:sp>
      <p:graphicFrame>
        <p:nvGraphicFramePr>
          <p:cNvPr id="14337" name="Object 1"/>
          <p:cNvGraphicFramePr>
            <a:graphicFrameLocks noChangeAspect="1"/>
          </p:cNvGraphicFramePr>
          <p:nvPr/>
        </p:nvGraphicFramePr>
        <p:xfrm>
          <a:off x="2514600" y="3581400"/>
          <a:ext cx="4334207" cy="3133725"/>
        </p:xfrm>
        <a:graphic>
          <a:graphicData uri="http://schemas.openxmlformats.org/presentationml/2006/ole">
            <mc:AlternateContent xmlns:mc="http://schemas.openxmlformats.org/markup-compatibility/2006">
              <mc:Choice xmlns:v="urn:schemas-microsoft-com:vml" Requires="v">
                <p:oleObj spid="_x0000_s97305" name="Acrobat Document" r:id="rId4" imgW="5295847" imgH="3828997" progId="AcroExch.Document.7">
                  <p:embed/>
                </p:oleObj>
              </mc:Choice>
              <mc:Fallback>
                <p:oleObj name="Acrobat Document" r:id="rId4" imgW="5295847" imgH="3828997"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3581400"/>
                        <a:ext cx="4334207" cy="313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611289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Thomas M. Campbell</a:t>
            </a:r>
          </a:p>
        </p:txBody>
      </p:sp>
      <p:sp>
        <p:nvSpPr>
          <p:cNvPr id="3" name="Content Placeholder 2"/>
          <p:cNvSpPr>
            <a:spLocks noGrp="1"/>
          </p:cNvSpPr>
          <p:nvPr>
            <p:ph idx="1"/>
          </p:nvPr>
        </p:nvSpPr>
        <p:spPr/>
        <p:txBody>
          <a:bodyPr>
            <a:normAutofit fontScale="85000" lnSpcReduction="10000"/>
          </a:bodyPr>
          <a:lstStyle/>
          <a:p>
            <a:r>
              <a:rPr lang="en-US" dirty="0"/>
              <a:t>In 1909 he was promoted to district agent and supervised and instructed other agents. </a:t>
            </a:r>
          </a:p>
          <a:p>
            <a:r>
              <a:rPr lang="en-US" dirty="0"/>
              <a:t>Agents who followed him operated the Movable School until World War II. </a:t>
            </a:r>
          </a:p>
          <a:p>
            <a:r>
              <a:rPr lang="en-US" dirty="0"/>
              <a:t>The practice of carrying education to rural people appealed to leaders in other countries, and sometimes visitors from these countries came to Tuskegee to see the Movable Agricultural School firsthand and to discuss the work of the extension program.</a:t>
            </a:r>
          </a:p>
          <a:p>
            <a:r>
              <a:rPr lang="en-US" dirty="0"/>
              <a:t>Use of such a school also spread to Europe, East Asia, India, and Africa. </a:t>
            </a:r>
          </a:p>
          <a:p>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Thomas M. Campbell</a:t>
            </a:r>
          </a:p>
        </p:txBody>
      </p:sp>
      <p:sp>
        <p:nvSpPr>
          <p:cNvPr id="3" name="Content Placeholder 2"/>
          <p:cNvSpPr>
            <a:spLocks noGrp="1"/>
          </p:cNvSpPr>
          <p:nvPr>
            <p:ph idx="1"/>
          </p:nvPr>
        </p:nvSpPr>
        <p:spPr/>
        <p:txBody>
          <a:bodyPr>
            <a:normAutofit fontScale="92500" lnSpcReduction="10000"/>
          </a:bodyPr>
          <a:lstStyle/>
          <a:p>
            <a:r>
              <a:rPr lang="en-US" dirty="0"/>
              <a:t>Although greatly influenced by Booker T. Washington and George Washington Carver, Campbell went beyond their teaching to expand the scope of the U.S. Department of Agriculture in agricultural extension service for black farmers.</a:t>
            </a:r>
          </a:p>
          <a:p>
            <a:r>
              <a:rPr lang="en-US" dirty="0"/>
              <a:t>His work made Tuskegee the center of agricultural extension form for blacks in the Deep South.</a:t>
            </a:r>
            <a:br>
              <a:rPr lang="en-US" dirty="0"/>
            </a:br>
            <a:br>
              <a:rPr lang="en-US" dirty="0"/>
            </a:br>
            <a:endParaRPr lang="en-US" dirty="0"/>
          </a:p>
          <a:p>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a:t>Carver and Extension</a:t>
            </a:r>
          </a:p>
        </p:txBody>
      </p:sp>
      <p:sp>
        <p:nvSpPr>
          <p:cNvPr id="3" name="Content Placeholder 2"/>
          <p:cNvSpPr>
            <a:spLocks noGrp="1"/>
          </p:cNvSpPr>
          <p:nvPr>
            <p:ph idx="1"/>
          </p:nvPr>
        </p:nvSpPr>
        <p:spPr>
          <a:xfrm>
            <a:off x="304800" y="990600"/>
            <a:ext cx="8610600" cy="5715000"/>
          </a:xfrm>
        </p:spPr>
        <p:txBody>
          <a:bodyPr>
            <a:normAutofit fontScale="92500" lnSpcReduction="10000"/>
          </a:bodyPr>
          <a:lstStyle/>
          <a:p>
            <a:r>
              <a:rPr lang="en-US" dirty="0"/>
              <a:t>In 1896, Booker T. Washington persuaded George Washington Carver to come to Tuskegee as an instructor of practical farming. </a:t>
            </a:r>
          </a:p>
          <a:p>
            <a:r>
              <a:rPr lang="en-US" dirty="0"/>
              <a:t>Soon after being hired, Carver became the director of what became known as the “Movable School," a surrey in which lecturers would travel over the county on week-ends to educate Negro farmers on new agricultural approaches</a:t>
            </a:r>
          </a:p>
          <a:p>
            <a:r>
              <a:rPr lang="en-US" dirty="0"/>
              <a:t>Also, Carver utilized the annual Negro Farmer’s Conference to build relationships with others throughout the nation in which he would hold educational meetings in their home areas</a:t>
            </a:r>
          </a:p>
          <a:p>
            <a:endParaRPr lang="en-US" dirty="0"/>
          </a:p>
          <a:p>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txBody>
          <a:bodyPr>
            <a:normAutofit fontScale="90000"/>
          </a:bodyPr>
          <a:lstStyle/>
          <a:p>
            <a:r>
              <a:rPr lang="en-US" dirty="0"/>
              <a:t>The </a:t>
            </a:r>
            <a:r>
              <a:rPr lang="en-US" dirty="0" err="1"/>
              <a:t>Jesup</a:t>
            </a:r>
            <a:r>
              <a:rPr lang="en-US" dirty="0"/>
              <a:t> Wagon</a:t>
            </a:r>
          </a:p>
        </p:txBody>
      </p:sp>
      <p:sp>
        <p:nvSpPr>
          <p:cNvPr id="3" name="Content Placeholder 2"/>
          <p:cNvSpPr>
            <a:spLocks noGrp="1"/>
          </p:cNvSpPr>
          <p:nvPr>
            <p:ph idx="1"/>
          </p:nvPr>
        </p:nvSpPr>
        <p:spPr>
          <a:xfrm>
            <a:off x="0" y="838200"/>
            <a:ext cx="8991600" cy="2743200"/>
          </a:xfrm>
        </p:spPr>
        <p:txBody>
          <a:bodyPr>
            <a:noAutofit/>
          </a:bodyPr>
          <a:lstStyle/>
          <a:p>
            <a:r>
              <a:rPr lang="en-US" sz="2000" dirty="0"/>
              <a:t>Carver headed a committee to plan for a demonstration wagon and to determine what equipment it should carry to farmers’ doors. </a:t>
            </a:r>
          </a:p>
          <a:p>
            <a:r>
              <a:rPr lang="en-US" sz="2000" dirty="0"/>
              <a:t>solicited philanthropist Morris K. </a:t>
            </a:r>
            <a:r>
              <a:rPr lang="en-US" sz="2000" dirty="0" err="1"/>
              <a:t>Jesup</a:t>
            </a:r>
            <a:r>
              <a:rPr lang="en-US" sz="2000" dirty="0"/>
              <a:t> of New York, who donated funds for the wagon. </a:t>
            </a:r>
          </a:p>
          <a:p>
            <a:r>
              <a:rPr lang="en-US" sz="2000" dirty="0"/>
              <a:t>The </a:t>
            </a:r>
            <a:r>
              <a:rPr lang="en-US" sz="2000" dirty="0" err="1"/>
              <a:t>Jesup</a:t>
            </a:r>
            <a:r>
              <a:rPr lang="en-US" sz="2000" dirty="0"/>
              <a:t> Agricultural Wagon, as it was officially named, was equipped and put in operation on May 24, 1906, under the guidance of the agricultural faculty. </a:t>
            </a:r>
          </a:p>
          <a:p>
            <a:r>
              <a:rPr lang="en-US" sz="2000" dirty="0"/>
              <a:t>Washington was committed to addressing the needs of women who worked in fields and in homes; thus, the operator of the wagon was instructed to meet these needs. </a:t>
            </a:r>
          </a:p>
          <a:p>
            <a:r>
              <a:rPr lang="en-US" sz="2000" dirty="0"/>
              <a:t>Equipment of the wagon varied </a:t>
            </a:r>
          </a:p>
          <a:p>
            <a:pPr>
              <a:buNone/>
            </a:pPr>
            <a:r>
              <a:rPr lang="en-US" sz="2000" dirty="0"/>
              <a:t>       according to the season.</a:t>
            </a:r>
          </a:p>
          <a:p>
            <a:r>
              <a:rPr lang="en-US" sz="2000" dirty="0"/>
              <a:t>Showed how to plant the garden, </a:t>
            </a:r>
          </a:p>
          <a:p>
            <a:pPr>
              <a:buNone/>
            </a:pPr>
            <a:r>
              <a:rPr lang="en-US" sz="2000" dirty="0"/>
              <a:t>      how to fertilize it, and </a:t>
            </a:r>
          </a:p>
          <a:p>
            <a:pPr>
              <a:buNone/>
            </a:pPr>
            <a:r>
              <a:rPr lang="en-US" sz="2000" dirty="0"/>
              <a:t>      demonstrations given on how to </a:t>
            </a:r>
          </a:p>
          <a:p>
            <a:pPr>
              <a:buNone/>
            </a:pPr>
            <a:r>
              <a:rPr lang="en-US" sz="2000" dirty="0"/>
              <a:t>      plow the field.</a:t>
            </a:r>
          </a:p>
        </p:txBody>
      </p:sp>
      <p:pic>
        <p:nvPicPr>
          <p:cNvPr id="5" name="Picture 4" descr="Jessup Wagon238.jpg"/>
          <p:cNvPicPr>
            <a:picLocks noChangeAspect="1"/>
          </p:cNvPicPr>
          <p:nvPr/>
        </p:nvPicPr>
        <p:blipFill>
          <a:blip r:embed="rId3" cstate="print"/>
          <a:stretch>
            <a:fillRect/>
          </a:stretch>
        </p:blipFill>
        <p:spPr>
          <a:xfrm>
            <a:off x="4765061" y="3581400"/>
            <a:ext cx="4150834" cy="32766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veableschool011.jpg"/>
          <p:cNvPicPr>
            <a:picLocks noChangeAspect="1"/>
          </p:cNvPicPr>
          <p:nvPr/>
        </p:nvPicPr>
        <p:blipFill>
          <a:blip r:embed="rId3" cstate="print"/>
          <a:stretch>
            <a:fillRect/>
          </a:stretch>
        </p:blipFill>
        <p:spPr>
          <a:xfrm>
            <a:off x="5181600" y="3905292"/>
            <a:ext cx="3739134" cy="2921465"/>
          </a:xfrm>
          <a:prstGeom prst="rect">
            <a:avLst/>
          </a:prstGeom>
        </p:spPr>
      </p:pic>
      <p:sp>
        <p:nvSpPr>
          <p:cNvPr id="2" name="Title 1"/>
          <p:cNvSpPr>
            <a:spLocks noGrp="1"/>
          </p:cNvSpPr>
          <p:nvPr>
            <p:ph type="title"/>
          </p:nvPr>
        </p:nvSpPr>
        <p:spPr/>
        <p:txBody>
          <a:bodyPr/>
          <a:lstStyle/>
          <a:p>
            <a:r>
              <a:rPr lang="en-US" dirty="0"/>
              <a:t>The Movable School</a:t>
            </a:r>
          </a:p>
        </p:txBody>
      </p:sp>
      <p:sp>
        <p:nvSpPr>
          <p:cNvPr id="3" name="Content Placeholder 2"/>
          <p:cNvSpPr>
            <a:spLocks noGrp="1"/>
          </p:cNvSpPr>
          <p:nvPr>
            <p:ph idx="1"/>
          </p:nvPr>
        </p:nvSpPr>
        <p:spPr/>
        <p:txBody>
          <a:bodyPr/>
          <a:lstStyle/>
          <a:p>
            <a:r>
              <a:rPr lang="en-US" dirty="0"/>
              <a:t>The </a:t>
            </a:r>
            <a:r>
              <a:rPr lang="en-US" dirty="0" err="1"/>
              <a:t>Jesup</a:t>
            </a:r>
            <a:r>
              <a:rPr lang="en-US" dirty="0"/>
              <a:t> Wagon morphed into a newer version of the “Movable School”</a:t>
            </a:r>
          </a:p>
          <a:p>
            <a:r>
              <a:rPr lang="en-US" dirty="0"/>
              <a:t>By 1930, it carried a nurse, home demonstration agent, an agricultural agent and an architect</a:t>
            </a:r>
          </a:p>
          <a:p>
            <a:r>
              <a:rPr lang="en-US" dirty="0"/>
              <a:t>Stressed self-sufficiency</a:t>
            </a:r>
          </a:p>
          <a:p>
            <a:pPr marL="0" indent="0">
              <a:buNone/>
            </a:pPr>
            <a:r>
              <a:rPr lang="en-US" dirty="0"/>
              <a:t>    and self-improvement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Tuskegee University and Land-Grant Status</a:t>
            </a:r>
          </a:p>
        </p:txBody>
      </p:sp>
      <p:sp>
        <p:nvSpPr>
          <p:cNvPr id="3" name="Content Placeholder 2"/>
          <p:cNvSpPr>
            <a:spLocks noGrp="1"/>
          </p:cNvSpPr>
          <p:nvPr>
            <p:ph idx="1"/>
          </p:nvPr>
        </p:nvSpPr>
        <p:spPr/>
        <p:txBody>
          <a:bodyPr>
            <a:normAutofit fontScale="85000" lnSpcReduction="10000"/>
          </a:bodyPr>
          <a:lstStyle/>
          <a:p>
            <a:r>
              <a:rPr lang="en-US" dirty="0"/>
              <a:t>Tuskegee University is a largely privately funded institution in Alabama</a:t>
            </a:r>
          </a:p>
          <a:p>
            <a:r>
              <a:rPr lang="en-US" dirty="0"/>
              <a:t>Functions as </a:t>
            </a:r>
            <a:r>
              <a:rPr lang="en-US" i="1" dirty="0"/>
              <a:t>de facto</a:t>
            </a:r>
            <a:r>
              <a:rPr lang="en-US" dirty="0"/>
              <a:t> land grant university</a:t>
            </a:r>
          </a:p>
          <a:p>
            <a:r>
              <a:rPr lang="en-US" dirty="0"/>
              <a:t>Though only Alabama A&amp;M and Auburn University participate in the now-combined Alabama Cooperative Extension System (ACES), Tuskegee listed as “cooperating partner”</a:t>
            </a:r>
          </a:p>
          <a:p>
            <a:r>
              <a:rPr lang="en-US" dirty="0"/>
              <a:t>Explicitly granted the same status as the 1890 land-grant institutions in a number of Federal laws</a:t>
            </a:r>
          </a:p>
          <a:p>
            <a:r>
              <a:rPr lang="en-US" dirty="0"/>
              <a:t>Receives Smith-Laver funds since 1972 to operate its own Cooperative Extension program.</a:t>
            </a:r>
          </a:p>
        </p:txBody>
      </p:sp>
    </p:spTree>
    <p:extLst>
      <p:ext uri="{BB962C8B-B14F-4D97-AF65-F5344CB8AC3E}">
        <p14:creationId xmlns:p14="http://schemas.microsoft.com/office/powerpoint/2010/main" val="10806234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1447800"/>
            <a:ext cx="6400800" cy="1238250"/>
          </a:xfrm>
        </p:spPr>
        <p:txBody>
          <a:bodyPr/>
          <a:lstStyle/>
          <a:p>
            <a:r>
              <a:rPr lang="en-US" dirty="0"/>
              <a:t>Carver and Extension</a:t>
            </a:r>
          </a:p>
        </p:txBody>
      </p:sp>
      <p:sp>
        <p:nvSpPr>
          <p:cNvPr id="3" name="Subtitle 2"/>
          <p:cNvSpPr>
            <a:spLocks noGrp="1"/>
          </p:cNvSpPr>
          <p:nvPr>
            <p:ph type="subTitle" idx="1"/>
          </p:nvPr>
        </p:nvSpPr>
        <p:spPr>
          <a:xfrm>
            <a:off x="2743200" y="2590800"/>
            <a:ext cx="6400800" cy="1143000"/>
          </a:xfrm>
        </p:spPr>
        <p:txBody>
          <a:bodyPr/>
          <a:lstStyle/>
          <a:p>
            <a:r>
              <a:rPr lang="en-US" dirty="0">
                <a:solidFill>
                  <a:schemeClr val="accent1"/>
                </a:solidFill>
              </a:rPr>
              <a:t>A model to follow</a:t>
            </a:r>
          </a:p>
        </p:txBody>
      </p:sp>
      <p:graphicFrame>
        <p:nvGraphicFramePr>
          <p:cNvPr id="96258" name="Object 2"/>
          <p:cNvGraphicFramePr>
            <a:graphicFrameLocks noChangeAspect="1"/>
          </p:cNvGraphicFramePr>
          <p:nvPr/>
        </p:nvGraphicFramePr>
        <p:xfrm>
          <a:off x="381000" y="2514600"/>
          <a:ext cx="3128963" cy="4064000"/>
        </p:xfrm>
        <a:graphic>
          <a:graphicData uri="http://schemas.openxmlformats.org/presentationml/2006/ole">
            <mc:AlternateContent xmlns:mc="http://schemas.openxmlformats.org/markup-compatibility/2006">
              <mc:Choice xmlns:v="urn:schemas-microsoft-com:vml" Requires="v">
                <p:oleObj spid="_x0000_s96285" name="Acrobat Document" r:id="rId4" imgW="5800725" imgH="7534275" progId="AcroExch.Document.7">
                  <p:embed/>
                </p:oleObj>
              </mc:Choice>
              <mc:Fallback>
                <p:oleObj name="Acrobat Document" r:id="rId4" imgW="5800725" imgH="7534275" progId="AcroExch.Document.7">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2514600"/>
                        <a:ext cx="3128963"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4724400" cy="412750"/>
          </a:xfrm>
        </p:spPr>
        <p:txBody>
          <a:bodyPr>
            <a:noAutofit/>
          </a:bodyPr>
          <a:lstStyle/>
          <a:p>
            <a:pPr algn="ctr"/>
            <a:r>
              <a:rPr lang="en-US" sz="3200" b="0" dirty="0">
                <a:latin typeface="Arial" pitchFamily="34" charset="0"/>
                <a:cs typeface="Arial" pitchFamily="34" charset="0"/>
              </a:rPr>
              <a:t>GWC Biography</a:t>
            </a:r>
          </a:p>
        </p:txBody>
      </p:sp>
      <p:sp>
        <p:nvSpPr>
          <p:cNvPr id="5" name="Text Placeholder 4"/>
          <p:cNvSpPr>
            <a:spLocks noGrp="1"/>
          </p:cNvSpPr>
          <p:nvPr>
            <p:ph type="body" sz="half" idx="2"/>
          </p:nvPr>
        </p:nvSpPr>
        <p:spPr>
          <a:xfrm>
            <a:off x="304800" y="914400"/>
            <a:ext cx="4114800" cy="5943600"/>
          </a:xfrm>
        </p:spPr>
        <p:txBody>
          <a:bodyPr>
            <a:normAutofit/>
          </a:bodyPr>
          <a:lstStyle/>
          <a:p>
            <a:pPr>
              <a:buFont typeface="Arial" pitchFamily="34" charset="0"/>
              <a:buChar char="•"/>
            </a:pPr>
            <a:r>
              <a:rPr lang="en-US" sz="2000" dirty="0"/>
              <a:t>Born in 1864 near Diamond Grove, Missouri</a:t>
            </a:r>
          </a:p>
          <a:p>
            <a:pPr>
              <a:buFont typeface="Arial" pitchFamily="34" charset="0"/>
              <a:buChar char="•"/>
            </a:pPr>
            <a:r>
              <a:rPr lang="en-US" sz="2000" dirty="0"/>
              <a:t>Attended Minneapolis High School in Kansas</a:t>
            </a:r>
          </a:p>
          <a:p>
            <a:pPr>
              <a:buFont typeface="Arial" pitchFamily="34" charset="0"/>
              <a:buChar char="•"/>
            </a:pPr>
            <a:r>
              <a:rPr lang="en-US" sz="2000" dirty="0"/>
              <a:t>First black student at Simpson College, Indianola, Iowa</a:t>
            </a:r>
          </a:p>
          <a:p>
            <a:pPr>
              <a:buFont typeface="Arial" pitchFamily="34" charset="0"/>
              <a:buChar char="•"/>
            </a:pPr>
            <a:r>
              <a:rPr lang="en-US" sz="2000" dirty="0"/>
              <a:t>Bachelor of Science degree at Iowa State University in 1894 and Master of Science in 1896</a:t>
            </a:r>
          </a:p>
          <a:p>
            <a:pPr>
              <a:buFont typeface="Arial" pitchFamily="34" charset="0"/>
              <a:buChar char="•"/>
            </a:pPr>
            <a:r>
              <a:rPr lang="en-US" sz="2000" dirty="0"/>
              <a:t>First black faculty member at Iowa College</a:t>
            </a:r>
          </a:p>
          <a:p>
            <a:pPr>
              <a:buFont typeface="Arial" pitchFamily="34" charset="0"/>
              <a:buChar char="•"/>
            </a:pPr>
            <a:r>
              <a:rPr lang="en-US" sz="2000" dirty="0"/>
              <a:t> Taught classes in soil conservation and </a:t>
            </a:r>
            <a:r>
              <a:rPr lang="en-US" sz="2000" dirty="0" err="1"/>
              <a:t>chemurgy</a:t>
            </a:r>
            <a:r>
              <a:rPr lang="en-US" sz="2000" dirty="0"/>
              <a:t> </a:t>
            </a:r>
          </a:p>
          <a:p>
            <a:pPr>
              <a:buFont typeface="Arial" pitchFamily="34" charset="0"/>
              <a:buChar char="•"/>
            </a:pPr>
            <a:r>
              <a:rPr lang="en-US" sz="2000" dirty="0"/>
              <a:t>Came to Tuskegee University </a:t>
            </a:r>
            <a:r>
              <a:rPr lang="en-US" sz="2000"/>
              <a:t>in 1896</a:t>
            </a:r>
            <a:endParaRPr lang="en-US" sz="2000" dirty="0"/>
          </a:p>
          <a:p>
            <a:pPr>
              <a:buFont typeface="Arial" pitchFamily="34" charset="0"/>
              <a:buChar char="•"/>
            </a:pPr>
            <a:r>
              <a:rPr lang="en-US" sz="2000" dirty="0"/>
              <a:t>Served as the school's Director of Agriculture</a:t>
            </a:r>
          </a:p>
          <a:p>
            <a:pPr>
              <a:buFont typeface="Arial" pitchFamily="34" charset="0"/>
              <a:buChar char="•"/>
            </a:pPr>
            <a:r>
              <a:rPr lang="en-US" sz="2000" dirty="0"/>
              <a:t>Died in 1943</a:t>
            </a:r>
          </a:p>
          <a:p>
            <a:pPr>
              <a:buFont typeface="Arial" pitchFamily="34" charset="0"/>
              <a:buChar char="•"/>
            </a:pPr>
            <a:endParaRPr lang="en-US" sz="2000" dirty="0"/>
          </a:p>
        </p:txBody>
      </p:sp>
      <p:pic>
        <p:nvPicPr>
          <p:cNvPr id="7" name="Content Placeholder 6" descr="Examining trees on New York's Grand  Central Pa.jpg"/>
          <p:cNvPicPr>
            <a:picLocks noGrp="1" noChangeAspect="1"/>
          </p:cNvPicPr>
          <p:nvPr>
            <p:ph idx="1"/>
          </p:nvPr>
        </p:nvPicPr>
        <p:blipFill>
          <a:blip r:embed="rId3" cstate="print"/>
          <a:stretch>
            <a:fillRect/>
          </a:stretch>
        </p:blipFill>
        <p:spPr>
          <a:xfrm>
            <a:off x="4724400" y="990600"/>
            <a:ext cx="4170636" cy="5364163"/>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a:t>Early History</a:t>
            </a:r>
          </a:p>
        </p:txBody>
      </p:sp>
      <p:sp>
        <p:nvSpPr>
          <p:cNvPr id="3" name="Content Placeholder 2"/>
          <p:cNvSpPr>
            <a:spLocks noGrp="1"/>
          </p:cNvSpPr>
          <p:nvPr>
            <p:ph idx="1"/>
          </p:nvPr>
        </p:nvSpPr>
        <p:spPr>
          <a:xfrm>
            <a:off x="381000" y="990600"/>
            <a:ext cx="8458200" cy="5638800"/>
          </a:xfrm>
        </p:spPr>
        <p:txBody>
          <a:bodyPr>
            <a:normAutofit fontScale="77500" lnSpcReduction="20000"/>
          </a:bodyPr>
          <a:lstStyle/>
          <a:p>
            <a:r>
              <a:rPr lang="en-US" dirty="0"/>
              <a:t>Any consideration of the contributions of black Americans to agricultural extension and research during this period, however, must begin with Justin Smith Morrill and the Land-Grant College Act, commonly known as the Morrill Act, signed by President Abraham Lincoln on July 2, 1862. </a:t>
            </a:r>
          </a:p>
          <a:p>
            <a:r>
              <a:rPr lang="en-US" dirty="0"/>
              <a:t>This act, although supposedly extending agricultural extension and research to farmers throughout the country, made no provisions for the use of land-grant funds for blacks. The majority of blacks were still in slavery at the time and the act did not divide funds on racial lines </a:t>
            </a:r>
          </a:p>
          <a:p>
            <a:r>
              <a:rPr lang="en-US" dirty="0"/>
              <a:t>Therefore, except for four states (Alabama, Mississippi, South Carolina, and Virginia) which allocated portions of their funds for use at black colleges in 1871, and the Hatch Act of 1887, </a:t>
            </a:r>
          </a:p>
          <a:p>
            <a:r>
              <a:rPr lang="en-US" dirty="0"/>
              <a:t>It was not until the second Morrill Act of 1890, and the Smith-Lever Act of May 8, 1914, that blacks were officially incorporated into the system of cooperative extension and research.</a:t>
            </a:r>
          </a:p>
        </p:txBody>
      </p:sp>
    </p:spTree>
    <p:extLst>
      <p:ext uri="{BB962C8B-B14F-4D97-AF65-F5344CB8AC3E}">
        <p14:creationId xmlns:p14="http://schemas.microsoft.com/office/powerpoint/2010/main" val="37299931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600200"/>
          </a:xfrm>
        </p:spPr>
        <p:txBody>
          <a:bodyPr>
            <a:noAutofit/>
          </a:bodyPr>
          <a:lstStyle/>
          <a:p>
            <a:r>
              <a:rPr lang="en-US" dirty="0"/>
              <a:t>Who</a:t>
            </a:r>
            <a:r>
              <a:rPr lang="en-US" sz="4000" dirty="0"/>
              <a:t> Was Carver?  </a:t>
            </a:r>
          </a:p>
        </p:txBody>
      </p:sp>
      <p:sp>
        <p:nvSpPr>
          <p:cNvPr id="4" name="Text Placeholder 3"/>
          <p:cNvSpPr>
            <a:spLocks noGrp="1"/>
          </p:cNvSpPr>
          <p:nvPr>
            <p:ph type="body" sz="half" idx="4294967295"/>
          </p:nvPr>
        </p:nvSpPr>
        <p:spPr>
          <a:xfrm>
            <a:off x="0" y="1600200"/>
            <a:ext cx="4343400" cy="4724400"/>
          </a:xfrm>
        </p:spPr>
        <p:txBody>
          <a:bodyPr>
            <a:normAutofit fontScale="85000" lnSpcReduction="20000"/>
          </a:bodyPr>
          <a:lstStyle/>
          <a:p>
            <a:r>
              <a:rPr lang="en-US" dirty="0"/>
              <a:t>A skilled visionary who incorporated his world view into everything he did:</a:t>
            </a:r>
          </a:p>
          <a:p>
            <a:pPr lvl="1">
              <a:buFont typeface="Wingdings" pitchFamily="2" charset="2"/>
              <a:buChar char="Ø"/>
            </a:pPr>
            <a:r>
              <a:rPr lang="en-US" sz="2400" dirty="0"/>
              <a:t>Religion</a:t>
            </a:r>
          </a:p>
          <a:p>
            <a:pPr lvl="1">
              <a:buFont typeface="Wingdings" pitchFamily="2" charset="2"/>
              <a:buChar char="Ø"/>
            </a:pPr>
            <a:r>
              <a:rPr lang="en-US" sz="2400" dirty="0"/>
              <a:t>Politics</a:t>
            </a:r>
          </a:p>
          <a:p>
            <a:pPr lvl="1">
              <a:buFont typeface="Wingdings" pitchFamily="2" charset="2"/>
              <a:buChar char="Ø"/>
            </a:pPr>
            <a:r>
              <a:rPr lang="en-US" sz="2400" dirty="0"/>
              <a:t>Food</a:t>
            </a:r>
          </a:p>
          <a:p>
            <a:pPr lvl="1">
              <a:buFont typeface="Wingdings" pitchFamily="2" charset="2"/>
              <a:buChar char="Ø"/>
            </a:pPr>
            <a:r>
              <a:rPr lang="en-US" sz="2400" dirty="0"/>
              <a:t>Farming</a:t>
            </a:r>
          </a:p>
          <a:p>
            <a:pPr lvl="1">
              <a:buFont typeface="Wingdings" pitchFamily="2" charset="2"/>
              <a:buChar char="Ø"/>
            </a:pPr>
            <a:r>
              <a:rPr lang="en-US" sz="2400" dirty="0"/>
              <a:t>Nutrition, Diet and Health</a:t>
            </a:r>
          </a:p>
          <a:p>
            <a:r>
              <a:rPr lang="en-US" dirty="0"/>
              <a:t>Called “The  Black Leonardo,” a Renaissance man,</a:t>
            </a:r>
            <a:r>
              <a:rPr lang="en-US" baseline="30000" dirty="0"/>
              <a:t>[2]</a:t>
            </a:r>
            <a:endParaRPr lang="en-US" dirty="0"/>
          </a:p>
          <a:p>
            <a:pPr lvl="1">
              <a:buFont typeface="Arial" pitchFamily="34" charset="0"/>
              <a:buChar char="•"/>
            </a:pPr>
            <a:r>
              <a:rPr lang="en-US" dirty="0"/>
              <a:t>A man for all ages</a:t>
            </a:r>
          </a:p>
        </p:txBody>
      </p:sp>
      <p:pic>
        <p:nvPicPr>
          <p:cNvPr id="7" name="Content Placeholder 6" descr="Carver Collection046.jpg"/>
          <p:cNvPicPr>
            <a:picLocks noGrp="1" noChangeAspect="1"/>
          </p:cNvPicPr>
          <p:nvPr>
            <p:ph idx="1"/>
          </p:nvPr>
        </p:nvPicPr>
        <p:blipFill>
          <a:blip r:embed="rId3" cstate="print"/>
          <a:stretch>
            <a:fillRect/>
          </a:stretch>
        </p:blipFill>
        <p:spPr>
          <a:xfrm>
            <a:off x="5105400" y="1905000"/>
            <a:ext cx="3541857" cy="4221163"/>
          </a:xfrm>
        </p:spPr>
      </p:pic>
      <p:sp>
        <p:nvSpPr>
          <p:cNvPr id="5" name="Footer Placeholder 4"/>
          <p:cNvSpPr>
            <a:spLocks noGrp="1"/>
          </p:cNvSpPr>
          <p:nvPr>
            <p:ph type="ftr" sz="quarter" idx="11"/>
          </p:nvPr>
        </p:nvSpPr>
        <p:spPr>
          <a:xfrm>
            <a:off x="152400" y="6356350"/>
            <a:ext cx="8839200" cy="365125"/>
          </a:xfrm>
        </p:spPr>
        <p:txBody>
          <a:bodyPr/>
          <a:lstStyle/>
          <a:p>
            <a:pPr algn="l"/>
            <a:endParaRPr lang="en-US" dirty="0">
              <a:solidFill>
                <a:schemeClr val="tx1"/>
              </a:solidFill>
            </a:endParaRPr>
          </a:p>
          <a:p>
            <a:pPr algn="l"/>
            <a:r>
              <a:rPr lang="en-US" dirty="0">
                <a:solidFill>
                  <a:schemeClr val="tx1"/>
                </a:solidFill>
              </a:rPr>
              <a:t>2. “The ‘Black Leonardo’ George Washington Carver,” </a:t>
            </a:r>
            <a:r>
              <a:rPr lang="en-US" i="1" dirty="0">
                <a:solidFill>
                  <a:schemeClr val="tx1"/>
                </a:solidFill>
              </a:rPr>
              <a:t>The Biblical Illustrator’s Guild</a:t>
            </a:r>
            <a:r>
              <a:rPr lang="en-US" dirty="0">
                <a:solidFill>
                  <a:schemeClr val="tx1"/>
                </a:solidFill>
              </a:rPr>
              <a:t>, September 3, 2010, </a:t>
            </a:r>
            <a:r>
              <a:rPr lang="en-US" dirty="0">
                <a:solidFill>
                  <a:schemeClr val="tx1"/>
                </a:solidFill>
                <a:hlinkClick r:id="rId4"/>
              </a:rPr>
              <a:t>http://www.biblicalilluminatorsguild.blogspot.com/</a:t>
            </a:r>
            <a:r>
              <a:rPr lang="en-US" dirty="0">
                <a:solidFill>
                  <a:schemeClr val="tx1"/>
                </a:solidFill>
              </a:rPr>
              <a:t>.</a:t>
            </a:r>
          </a:p>
          <a:p>
            <a:pPr algn="l"/>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458200" cy="1020762"/>
          </a:xfrm>
        </p:spPr>
        <p:txBody>
          <a:bodyPr>
            <a:normAutofit fontScale="90000"/>
          </a:bodyPr>
          <a:lstStyle/>
          <a:p>
            <a:pPr algn="l"/>
            <a:r>
              <a:rPr lang="en-US" dirty="0"/>
              <a:t>How would Carver Respond to this age? </a:t>
            </a:r>
          </a:p>
        </p:txBody>
      </p:sp>
      <p:sp>
        <p:nvSpPr>
          <p:cNvPr id="8" name="Content Placeholder 7"/>
          <p:cNvSpPr>
            <a:spLocks noGrp="1"/>
          </p:cNvSpPr>
          <p:nvPr>
            <p:ph sz="half" idx="1"/>
          </p:nvPr>
        </p:nvSpPr>
        <p:spPr>
          <a:xfrm>
            <a:off x="457200" y="1600200"/>
            <a:ext cx="4038600" cy="4525963"/>
          </a:xfrm>
        </p:spPr>
        <p:txBody>
          <a:bodyPr>
            <a:normAutofit fontScale="85000" lnSpcReduction="20000"/>
          </a:bodyPr>
          <a:lstStyle/>
          <a:p>
            <a:r>
              <a:rPr lang="en-US" dirty="0"/>
              <a:t>Boston Globe article, dated August 17, 2010, June </a:t>
            </a:r>
            <a:r>
              <a:rPr lang="en-US" dirty="0" err="1"/>
              <a:t>Wulff</a:t>
            </a:r>
            <a:r>
              <a:rPr lang="en-US" dirty="0"/>
              <a:t> noted:</a:t>
            </a:r>
          </a:p>
          <a:p>
            <a:pPr>
              <a:buNone/>
            </a:pPr>
            <a:r>
              <a:rPr lang="en-US" dirty="0"/>
              <a:t>	“Carver would have been dismayed by the agricultural and environmental mess we’ve gotten ourselves into.”</a:t>
            </a:r>
            <a:r>
              <a:rPr lang="en-US" baseline="30000" dirty="0"/>
              <a:t> [3]</a:t>
            </a:r>
          </a:p>
          <a:p>
            <a:r>
              <a:rPr lang="en-US" dirty="0"/>
              <a:t>Based on the negative effects of modern farming techniques, people now are going back to simpler methods like those of Carver.</a:t>
            </a:r>
            <a:endParaRPr lang="en-US" baseline="30000" dirty="0"/>
          </a:p>
          <a:p>
            <a:pPr>
              <a:buNone/>
            </a:pPr>
            <a:endParaRPr lang="en-US" dirty="0"/>
          </a:p>
        </p:txBody>
      </p:sp>
      <p:pic>
        <p:nvPicPr>
          <p:cNvPr id="11" name="Content Placeholder 10" descr="Carver Collection031.jpg"/>
          <p:cNvPicPr>
            <a:picLocks noGrp="1" noChangeAspect="1"/>
          </p:cNvPicPr>
          <p:nvPr>
            <p:ph sz="half" idx="2"/>
          </p:nvPr>
        </p:nvPicPr>
        <p:blipFill>
          <a:blip r:embed="rId3" cstate="print"/>
          <a:stretch>
            <a:fillRect/>
          </a:stretch>
        </p:blipFill>
        <p:spPr>
          <a:xfrm>
            <a:off x="5338542" y="1447800"/>
            <a:ext cx="2752841" cy="4419601"/>
          </a:xfrm>
        </p:spPr>
      </p:pic>
      <p:sp>
        <p:nvSpPr>
          <p:cNvPr id="10" name="Footer Placeholder 9"/>
          <p:cNvSpPr>
            <a:spLocks noGrp="1"/>
          </p:cNvSpPr>
          <p:nvPr>
            <p:ph type="ftr" sz="quarter" idx="11"/>
          </p:nvPr>
        </p:nvSpPr>
        <p:spPr>
          <a:xfrm>
            <a:off x="228600" y="6248400"/>
            <a:ext cx="8610600" cy="473075"/>
          </a:xfrm>
        </p:spPr>
        <p:txBody>
          <a:bodyPr/>
          <a:lstStyle/>
          <a:p>
            <a:pPr marL="228600" indent="-228600" algn="l"/>
            <a:r>
              <a:rPr lang="en-US" dirty="0">
                <a:solidFill>
                  <a:schemeClr val="tx1"/>
                </a:solidFill>
              </a:rPr>
              <a:t>3.  June </a:t>
            </a:r>
            <a:r>
              <a:rPr lang="en-US" dirty="0" err="1">
                <a:solidFill>
                  <a:schemeClr val="tx1"/>
                </a:solidFill>
              </a:rPr>
              <a:t>Wulff</a:t>
            </a:r>
            <a:r>
              <a:rPr lang="en-US" dirty="0">
                <a:solidFill>
                  <a:schemeClr val="tx1"/>
                </a:solidFill>
              </a:rPr>
              <a:t>. “Before Green Was New,” </a:t>
            </a:r>
            <a:r>
              <a:rPr lang="en-US" i="1" dirty="0">
                <a:solidFill>
                  <a:schemeClr val="tx1"/>
                </a:solidFill>
              </a:rPr>
              <a:t>The Boston Globe</a:t>
            </a:r>
            <a:r>
              <a:rPr lang="en-US" dirty="0">
                <a:solidFill>
                  <a:schemeClr val="tx1"/>
                </a:solidFill>
              </a:rPr>
              <a:t>, 17 August 2010, sec. Lifestyle.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Carver…</a:t>
            </a:r>
          </a:p>
        </p:txBody>
      </p:sp>
      <p:sp>
        <p:nvSpPr>
          <p:cNvPr id="4" name="Content Placeholder 3"/>
          <p:cNvSpPr>
            <a:spLocks noGrp="1"/>
          </p:cNvSpPr>
          <p:nvPr>
            <p:ph idx="1"/>
          </p:nvPr>
        </p:nvSpPr>
        <p:spPr/>
        <p:txBody>
          <a:bodyPr>
            <a:normAutofit lnSpcReduction="10000"/>
          </a:bodyPr>
          <a:lstStyle/>
          <a:p>
            <a:r>
              <a:rPr lang="en-US" dirty="0"/>
              <a:t>Did not invent peanut butter</a:t>
            </a:r>
          </a:p>
          <a:p>
            <a:r>
              <a:rPr lang="en-US" dirty="0"/>
              <a:t>Did not come up with 300 uses for peanut</a:t>
            </a:r>
          </a:p>
          <a:p>
            <a:r>
              <a:rPr lang="en-US" dirty="0"/>
              <a:t>Did not save the economy of the South</a:t>
            </a:r>
          </a:p>
          <a:p>
            <a:r>
              <a:rPr lang="en-US" dirty="0"/>
              <a:t>Did not save farming in the South</a:t>
            </a:r>
          </a:p>
          <a:p>
            <a:endParaRPr lang="en-US" dirty="0"/>
          </a:p>
          <a:p>
            <a:pPr marL="0" indent="0" algn="ctr">
              <a:buNone/>
            </a:pPr>
            <a:r>
              <a:rPr lang="en-US" sz="4800" b="1" dirty="0"/>
              <a:t>Would not have liked the reputation that he now has!</a:t>
            </a:r>
          </a:p>
        </p:txBody>
      </p:sp>
    </p:spTree>
    <p:extLst>
      <p:ext uri="{BB962C8B-B14F-4D97-AF65-F5344CB8AC3E}">
        <p14:creationId xmlns:p14="http://schemas.microsoft.com/office/powerpoint/2010/main" val="35759627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382000" cy="1630362"/>
          </a:xfrm>
        </p:spPr>
        <p:txBody>
          <a:bodyPr>
            <a:normAutofit fontScale="90000"/>
          </a:bodyPr>
          <a:lstStyle/>
          <a:p>
            <a:r>
              <a:rPr lang="en-US" dirty="0"/>
              <a:t>A Legend in His Own Mind?:</a:t>
            </a:r>
            <a:br>
              <a:rPr lang="en-US" dirty="0"/>
            </a:br>
            <a:r>
              <a:rPr lang="en-US" dirty="0"/>
              <a:t>As for Carver’s humility and intentions, he did not want to wear the title of Dr.</a:t>
            </a:r>
          </a:p>
        </p:txBody>
      </p:sp>
      <p:sp>
        <p:nvSpPr>
          <p:cNvPr id="4" name="Content Placeholder 3"/>
          <p:cNvSpPr>
            <a:spLocks noGrp="1"/>
          </p:cNvSpPr>
          <p:nvPr>
            <p:ph sz="half" idx="1"/>
          </p:nvPr>
        </p:nvSpPr>
        <p:spPr>
          <a:xfrm>
            <a:off x="0" y="2133600"/>
            <a:ext cx="3962400" cy="4525963"/>
          </a:xfrm>
        </p:spPr>
        <p:txBody>
          <a:bodyPr/>
          <a:lstStyle/>
          <a:p>
            <a:r>
              <a:rPr lang="en-US" dirty="0"/>
              <a:t>Carver had three honorary degrees:</a:t>
            </a:r>
          </a:p>
          <a:p>
            <a:pPr lvl="1"/>
            <a:r>
              <a:rPr lang="en-US" dirty="0"/>
              <a:t>Simpson College -1928</a:t>
            </a:r>
          </a:p>
          <a:p>
            <a:pPr lvl="1"/>
            <a:r>
              <a:rPr lang="en-US" dirty="0"/>
              <a:t>Rochester College -1941</a:t>
            </a:r>
          </a:p>
          <a:p>
            <a:pPr lvl="1"/>
            <a:r>
              <a:rPr lang="en-US" dirty="0"/>
              <a:t>Selma University -1942</a:t>
            </a:r>
          </a:p>
          <a:p>
            <a:endParaRPr lang="en-US" dirty="0"/>
          </a:p>
          <a:p>
            <a:pPr>
              <a:buNone/>
            </a:pPr>
            <a:r>
              <a:rPr lang="en-US" dirty="0"/>
              <a:t>	</a:t>
            </a:r>
          </a:p>
        </p:txBody>
      </p:sp>
      <p:pic>
        <p:nvPicPr>
          <p:cNvPr id="6147" name="Picture 3"/>
          <p:cNvPicPr>
            <a:picLocks noGrp="1" noChangeAspect="1" noChangeArrowheads="1"/>
          </p:cNvPicPr>
          <p:nvPr>
            <p:ph sz="half" idx="2"/>
          </p:nvPr>
        </p:nvPicPr>
        <p:blipFill>
          <a:blip r:embed="rId3" cstate="print"/>
          <a:srcRect/>
          <a:stretch>
            <a:fillRect/>
          </a:stretch>
        </p:blipFill>
        <p:spPr bwMode="auto">
          <a:xfrm>
            <a:off x="4191000" y="2209799"/>
            <a:ext cx="4800600" cy="3701058"/>
          </a:xfrm>
          <a:prstGeom prst="rect">
            <a:avLst/>
          </a:prstGeom>
          <a:noFill/>
          <a:ln w="9525">
            <a:noFill/>
            <a:miter lim="800000"/>
            <a:headEnd/>
            <a:tailEnd/>
          </a:ln>
          <a:effectLst/>
        </p:spPr>
      </p:pic>
    </p:spTree>
    <p:extLst>
      <p:ext uri="{BB962C8B-B14F-4D97-AF65-F5344CB8AC3E}">
        <p14:creationId xmlns:p14="http://schemas.microsoft.com/office/powerpoint/2010/main" val="41790513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Today’s World Wide Cultural Movement in Agriculture</a:t>
            </a:r>
          </a:p>
        </p:txBody>
      </p:sp>
      <p:sp>
        <p:nvSpPr>
          <p:cNvPr id="3" name="Content Placeholder 2"/>
          <p:cNvSpPr>
            <a:spLocks noGrp="1"/>
          </p:cNvSpPr>
          <p:nvPr>
            <p:ph idx="1"/>
          </p:nvPr>
        </p:nvSpPr>
        <p:spPr>
          <a:xfrm>
            <a:off x="457200" y="1600200"/>
            <a:ext cx="8229600" cy="4800600"/>
          </a:xfrm>
        </p:spPr>
        <p:txBody>
          <a:bodyPr>
            <a:normAutofit fontScale="70000" lnSpcReduction="20000"/>
          </a:bodyPr>
          <a:lstStyle/>
          <a:p>
            <a:r>
              <a:rPr lang="en-US" sz="3400" dirty="0"/>
              <a:t>Introduce high yield crops using improved agricultural techniques in an attempt to increase food production in underdeveloped nations.</a:t>
            </a:r>
          </a:p>
          <a:p>
            <a:r>
              <a:rPr lang="en-US" sz="3400" dirty="0"/>
              <a:t>Techniques adopted and promoted by the Ford and Rockefeller Foundations and the USDA.</a:t>
            </a:r>
          </a:p>
          <a:p>
            <a:r>
              <a:rPr lang="en-US" sz="3400" dirty="0"/>
              <a:t>Countries are witnessing serious consequences of intensive farming using chemicals and pesticides.  Studies have shown a direct relationship between indiscriminate use of chemicals and pesticides and an increased incidence of cancer in several regions around the world.</a:t>
            </a:r>
            <a:r>
              <a:rPr lang="en-US" sz="3400" baseline="30000" dirty="0"/>
              <a:t>[4]</a:t>
            </a:r>
            <a:endParaRPr lang="en-US" sz="3400" dirty="0"/>
          </a:p>
          <a:p>
            <a:r>
              <a:rPr lang="en-US" sz="3400" dirty="0"/>
              <a:t>Furthermore, fertilizers, pesticides, etc. are not readily available to underprivileged nations and poor farmers.  </a:t>
            </a:r>
          </a:p>
          <a:p>
            <a:r>
              <a:rPr lang="en-US" sz="3400" dirty="0"/>
              <a:t>Now looking to use same techniques developed by poor farmers in the South and further perfected by men such as George Washington Carver.</a:t>
            </a:r>
          </a:p>
          <a:p>
            <a:endParaRPr lang="en-US" dirty="0"/>
          </a:p>
        </p:txBody>
      </p:sp>
      <p:sp>
        <p:nvSpPr>
          <p:cNvPr id="4" name="Footer Placeholder 3"/>
          <p:cNvSpPr>
            <a:spLocks noGrp="1"/>
          </p:cNvSpPr>
          <p:nvPr>
            <p:ph type="ftr" sz="quarter" idx="11"/>
          </p:nvPr>
        </p:nvSpPr>
        <p:spPr>
          <a:xfrm>
            <a:off x="685800" y="6356350"/>
            <a:ext cx="7772400" cy="365125"/>
          </a:xfrm>
        </p:spPr>
        <p:txBody>
          <a:bodyPr/>
          <a:lstStyle/>
          <a:p>
            <a:pPr algn="l"/>
            <a:r>
              <a:rPr lang="en-US" dirty="0">
                <a:solidFill>
                  <a:schemeClr val="tx1"/>
                </a:solidFill>
              </a:rPr>
              <a:t>4.  Shiva, </a:t>
            </a:r>
            <a:r>
              <a:rPr lang="en-US" dirty="0" err="1">
                <a:solidFill>
                  <a:schemeClr val="tx1"/>
                </a:solidFill>
              </a:rPr>
              <a:t>Vandana</a:t>
            </a:r>
            <a:r>
              <a:rPr lang="en-US" dirty="0">
                <a:solidFill>
                  <a:schemeClr val="tx1"/>
                </a:solidFill>
              </a:rPr>
              <a:t> (March–April 1991). "The Green Revolution in the Punjab". </a:t>
            </a:r>
            <a:r>
              <a:rPr lang="en-US" i="1" dirty="0">
                <a:solidFill>
                  <a:schemeClr val="tx1"/>
                </a:solidFill>
              </a:rPr>
              <a:t>The Ecologist</a:t>
            </a:r>
            <a:r>
              <a:rPr lang="en-US" dirty="0">
                <a:solidFill>
                  <a:schemeClr val="tx1"/>
                </a:solidFill>
              </a:rPr>
              <a:t> </a:t>
            </a:r>
            <a:r>
              <a:rPr lang="en-US" b="1" dirty="0">
                <a:solidFill>
                  <a:schemeClr val="tx1"/>
                </a:solidFill>
              </a:rPr>
              <a:t>21</a:t>
            </a:r>
            <a:r>
              <a:rPr lang="en-US" dirty="0">
                <a:solidFill>
                  <a:schemeClr val="tx1"/>
                </a:solidFill>
              </a:rPr>
              <a:t> (2): 57–60.</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5486400" cy="641350"/>
          </a:xfrm>
        </p:spPr>
        <p:txBody>
          <a:bodyPr>
            <a:noAutofit/>
          </a:bodyPr>
          <a:lstStyle/>
          <a:p>
            <a:r>
              <a:rPr lang="en-US" sz="3600" b="0" dirty="0"/>
              <a:t>GWC the Green Scientist</a:t>
            </a:r>
          </a:p>
        </p:txBody>
      </p:sp>
      <p:pic>
        <p:nvPicPr>
          <p:cNvPr id="5" name="Content Placeholder 4" descr="G.W.jpg"/>
          <p:cNvPicPr>
            <a:picLocks noGrp="1" noChangeAspect="1"/>
          </p:cNvPicPr>
          <p:nvPr>
            <p:ph idx="1"/>
          </p:nvPr>
        </p:nvPicPr>
        <p:blipFill>
          <a:blip r:embed="rId3" cstate="print"/>
          <a:stretch>
            <a:fillRect/>
          </a:stretch>
        </p:blipFill>
        <p:spPr>
          <a:xfrm>
            <a:off x="4495800" y="1026907"/>
            <a:ext cx="3829300" cy="4764293"/>
          </a:xfrm>
        </p:spPr>
      </p:pic>
      <p:sp>
        <p:nvSpPr>
          <p:cNvPr id="4" name="Text Placeholder 3"/>
          <p:cNvSpPr>
            <a:spLocks noGrp="1"/>
          </p:cNvSpPr>
          <p:nvPr>
            <p:ph type="body" sz="half" idx="2"/>
          </p:nvPr>
        </p:nvSpPr>
        <p:spPr>
          <a:xfrm>
            <a:off x="457200" y="990600"/>
            <a:ext cx="3008313" cy="5257800"/>
          </a:xfrm>
        </p:spPr>
        <p:txBody>
          <a:bodyPr/>
          <a:lstStyle/>
          <a:p>
            <a:pPr>
              <a:buFont typeface="Arial" pitchFamily="34" charset="0"/>
              <a:buChar char="•"/>
            </a:pPr>
            <a:r>
              <a:rPr lang="en-US" sz="2000" dirty="0"/>
              <a:t>Some have concluded that “He did not make any great scientific discoveries nor did he further scientific knowledge to any great extent .”</a:t>
            </a:r>
            <a:r>
              <a:rPr lang="en-US" sz="2000" baseline="30000" dirty="0"/>
              <a:t> [5]</a:t>
            </a:r>
            <a:endParaRPr lang="en-US" sz="2000" dirty="0"/>
          </a:p>
          <a:p>
            <a:pPr lvl="1">
              <a:buFont typeface="Arial" pitchFamily="34" charset="0"/>
              <a:buChar char="•"/>
            </a:pPr>
            <a:r>
              <a:rPr lang="en-US" sz="1800" dirty="0"/>
              <a:t>However, recent findings within the Tuskegee University Archives dispel such claims</a:t>
            </a:r>
          </a:p>
          <a:p>
            <a:pPr lvl="2">
              <a:buFont typeface="Arial" pitchFamily="34" charset="0"/>
              <a:buChar char="•"/>
            </a:pPr>
            <a:r>
              <a:rPr lang="en-US" sz="1600" dirty="0"/>
              <a:t>Found six notebooks containing Carver’s experiments, drawings and observations.</a:t>
            </a:r>
          </a:p>
          <a:p>
            <a:pPr>
              <a:buFont typeface="Arial" pitchFamily="34" charset="0"/>
              <a:buChar char="•"/>
            </a:pPr>
            <a:endParaRPr lang="en-US" dirty="0"/>
          </a:p>
        </p:txBody>
      </p:sp>
      <p:sp>
        <p:nvSpPr>
          <p:cNvPr id="6" name="Footer Placeholder 5"/>
          <p:cNvSpPr>
            <a:spLocks noGrp="1"/>
          </p:cNvSpPr>
          <p:nvPr>
            <p:ph type="ftr" sz="quarter" idx="11"/>
          </p:nvPr>
        </p:nvSpPr>
        <p:spPr>
          <a:xfrm>
            <a:off x="381000" y="6356350"/>
            <a:ext cx="8382000" cy="365125"/>
          </a:xfrm>
        </p:spPr>
        <p:txBody>
          <a:bodyPr/>
          <a:lstStyle/>
          <a:p>
            <a:pPr algn="l"/>
            <a:r>
              <a:rPr lang="en-US" dirty="0">
                <a:solidFill>
                  <a:schemeClr val="tx1"/>
                </a:solidFill>
              </a:rPr>
              <a:t>5.  Elmer </a:t>
            </a:r>
            <a:r>
              <a:rPr lang="en-US" dirty="0" err="1">
                <a:solidFill>
                  <a:schemeClr val="tx1"/>
                </a:solidFill>
              </a:rPr>
              <a:t>Keihl</a:t>
            </a:r>
            <a:r>
              <a:rPr lang="en-US" dirty="0">
                <a:solidFill>
                  <a:schemeClr val="tx1"/>
                </a:solidFill>
              </a:rPr>
              <a:t>, et.al.  “The Scientific Contributions of George Washington Carver”  (Washington: National Park Service, 1961),  28.  This document was never released to the general public, although many copies exist throughout the nation.</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Notebooks</a:t>
            </a:r>
          </a:p>
        </p:txBody>
      </p:sp>
      <p:pic>
        <p:nvPicPr>
          <p:cNvPr id="4" name="Content Placeholder 3" descr="DSCF3563.JPG"/>
          <p:cNvPicPr>
            <a:picLocks noGrp="1" noChangeAspect="1"/>
          </p:cNvPicPr>
          <p:nvPr>
            <p:ph idx="1"/>
          </p:nvPr>
        </p:nvPicPr>
        <p:blipFill>
          <a:blip r:embed="rId3" cstate="print"/>
          <a:stretch>
            <a:fillRect/>
          </a:stretch>
        </p:blipFill>
        <p:spPr>
          <a:xfrm>
            <a:off x="1554691" y="1600200"/>
            <a:ext cx="6034617" cy="4525963"/>
          </a:xfr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Inside the notebooks:</a:t>
            </a:r>
          </a:p>
        </p:txBody>
      </p:sp>
      <p:sp>
        <p:nvSpPr>
          <p:cNvPr id="4" name="Text Placeholder 3"/>
          <p:cNvSpPr>
            <a:spLocks noGrp="1"/>
          </p:cNvSpPr>
          <p:nvPr>
            <p:ph type="body" idx="1"/>
          </p:nvPr>
        </p:nvSpPr>
        <p:spPr/>
        <p:txBody>
          <a:bodyPr/>
          <a:lstStyle/>
          <a:p>
            <a:r>
              <a:rPr lang="en-US" dirty="0"/>
              <a:t>Beautiful Drawings</a:t>
            </a:r>
          </a:p>
        </p:txBody>
      </p:sp>
      <p:pic>
        <p:nvPicPr>
          <p:cNvPr id="8" name="Content Placeholder 7" descr="Fucus007.jpg"/>
          <p:cNvPicPr>
            <a:picLocks noGrp="1" noChangeAspect="1"/>
          </p:cNvPicPr>
          <p:nvPr>
            <p:ph sz="half" idx="2"/>
          </p:nvPr>
        </p:nvPicPr>
        <p:blipFill>
          <a:blip r:embed="rId3" cstate="print"/>
          <a:stretch>
            <a:fillRect/>
          </a:stretch>
        </p:blipFill>
        <p:spPr>
          <a:xfrm>
            <a:off x="228600" y="3276600"/>
            <a:ext cx="4040188" cy="1712030"/>
          </a:xfrm>
        </p:spPr>
      </p:pic>
      <p:sp>
        <p:nvSpPr>
          <p:cNvPr id="6" name="Text Placeholder 5"/>
          <p:cNvSpPr>
            <a:spLocks noGrp="1"/>
          </p:cNvSpPr>
          <p:nvPr>
            <p:ph type="body" sz="quarter" idx="3"/>
          </p:nvPr>
        </p:nvSpPr>
        <p:spPr/>
        <p:txBody>
          <a:bodyPr/>
          <a:lstStyle/>
          <a:p>
            <a:r>
              <a:rPr lang="en-US" dirty="0"/>
              <a:t>Formulas and Discoveries</a:t>
            </a:r>
          </a:p>
        </p:txBody>
      </p:sp>
      <p:pic>
        <p:nvPicPr>
          <p:cNvPr id="9" name="Content Placeholder 8" descr="requests015.jpg"/>
          <p:cNvPicPr>
            <a:picLocks noGrp="1" noChangeAspect="1"/>
          </p:cNvPicPr>
          <p:nvPr>
            <p:ph sz="quarter" idx="4"/>
          </p:nvPr>
        </p:nvPicPr>
        <p:blipFill>
          <a:blip r:embed="rId4" cstate="print"/>
          <a:stretch>
            <a:fillRect/>
          </a:stretch>
        </p:blipFill>
        <p:spPr>
          <a:xfrm>
            <a:off x="4645025" y="2762680"/>
            <a:ext cx="4041775" cy="2775677"/>
          </a:xfr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a:t>So, why have they been hidden?</a:t>
            </a:r>
          </a:p>
        </p:txBody>
      </p:sp>
      <p:sp>
        <p:nvSpPr>
          <p:cNvPr id="8" name="Content Placeholder 7"/>
          <p:cNvSpPr>
            <a:spLocks noGrp="1"/>
          </p:cNvSpPr>
          <p:nvPr>
            <p:ph idx="1"/>
          </p:nvPr>
        </p:nvSpPr>
        <p:spPr/>
        <p:txBody>
          <a:bodyPr/>
          <a:lstStyle/>
          <a:p>
            <a:r>
              <a:rPr lang="en-US" dirty="0"/>
              <a:t>“One reason I never patent my products is that if I did it would take so much time I would get nothing else done.  But, mainly I don’t want my discoveries to benefit specific favored persons.”</a:t>
            </a:r>
            <a:r>
              <a:rPr lang="en-US" baseline="30000" dirty="0"/>
              <a:t> [6]</a:t>
            </a:r>
            <a:endParaRPr lang="en-US" dirty="0"/>
          </a:p>
          <a:p>
            <a:pPr>
              <a:buNone/>
            </a:pPr>
            <a:endParaRPr lang="en-US" dirty="0"/>
          </a:p>
        </p:txBody>
      </p:sp>
      <p:sp>
        <p:nvSpPr>
          <p:cNvPr id="4" name="Footer Placeholder 3"/>
          <p:cNvSpPr>
            <a:spLocks noGrp="1"/>
          </p:cNvSpPr>
          <p:nvPr>
            <p:ph type="ftr" sz="quarter" idx="11"/>
          </p:nvPr>
        </p:nvSpPr>
        <p:spPr>
          <a:xfrm>
            <a:off x="914400" y="6356350"/>
            <a:ext cx="7543800" cy="365125"/>
          </a:xfrm>
        </p:spPr>
        <p:txBody>
          <a:bodyPr/>
          <a:lstStyle/>
          <a:p>
            <a:pPr algn="l"/>
            <a:r>
              <a:rPr lang="en-US" dirty="0">
                <a:solidFill>
                  <a:schemeClr val="tx1"/>
                </a:solidFill>
              </a:rPr>
              <a:t>6. “The Sayings of Carver.”  Compiled by Jesse Guzman. Tuskegee University Archives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the notebooks reveal…</a:t>
            </a:r>
          </a:p>
        </p:txBody>
      </p:sp>
      <p:sp>
        <p:nvSpPr>
          <p:cNvPr id="3" name="Content Placeholder 2"/>
          <p:cNvSpPr>
            <a:spLocks noGrp="1"/>
          </p:cNvSpPr>
          <p:nvPr>
            <p:ph idx="1"/>
          </p:nvPr>
        </p:nvSpPr>
        <p:spPr/>
        <p:txBody>
          <a:bodyPr/>
          <a:lstStyle/>
          <a:p>
            <a:r>
              <a:rPr lang="en-US" dirty="0"/>
              <a:t>Notebooks are filled with Carver’s experiments revealing his environmental sensitivity.</a:t>
            </a:r>
          </a:p>
          <a:p>
            <a:r>
              <a:rPr lang="en-US" dirty="0"/>
              <a:t>Many pages are dedicated to water purity and usage and the reuse of plant matter in a variety of ways beyond cooking. </a:t>
            </a:r>
          </a:p>
          <a:p>
            <a:r>
              <a:rPr lang="en-US" dirty="0"/>
              <a:t>Some experiments aided him in preparing his bulletins.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a:t>Results of the 1862 Morrill Act</a:t>
            </a:r>
          </a:p>
        </p:txBody>
      </p:sp>
      <p:sp>
        <p:nvSpPr>
          <p:cNvPr id="3" name="Content Placeholder 2"/>
          <p:cNvSpPr>
            <a:spLocks noGrp="1"/>
          </p:cNvSpPr>
          <p:nvPr>
            <p:ph idx="1"/>
          </p:nvPr>
        </p:nvSpPr>
        <p:spPr>
          <a:xfrm>
            <a:off x="457200" y="838200"/>
            <a:ext cx="8305800" cy="5715000"/>
          </a:xfrm>
        </p:spPr>
        <p:txBody>
          <a:bodyPr>
            <a:normAutofit fontScale="85000" lnSpcReduction="10000"/>
          </a:bodyPr>
          <a:lstStyle/>
          <a:p>
            <a:r>
              <a:rPr lang="en-US" dirty="0"/>
              <a:t>Allowed for states to receive federal grants to establish training institutions for agriculture and industry </a:t>
            </a:r>
          </a:p>
          <a:p>
            <a:r>
              <a:rPr lang="en-US" dirty="0"/>
              <a:t>The majority of blacks were still in slavery at the time and the act did not divide funds on racial lines</a:t>
            </a:r>
          </a:p>
          <a:p>
            <a:r>
              <a:rPr lang="en-US" dirty="0"/>
              <a:t>Only one Black institution, Alcorn State University, </a:t>
            </a:r>
            <a:r>
              <a:rPr lang="en-US" dirty="0" err="1"/>
              <a:t>Lorman</a:t>
            </a:r>
            <a:r>
              <a:rPr lang="en-US" dirty="0"/>
              <a:t>, Mississippi was designated as a land-grant university</a:t>
            </a:r>
          </a:p>
          <a:p>
            <a:r>
              <a:rPr lang="en-US" dirty="0"/>
              <a:t>Two other black institutions that received funds prior to 1890, Hampton University in Virginia, which would later give up its land-grant status to Virginia State, and </a:t>
            </a:r>
            <a:r>
              <a:rPr lang="en-US" dirty="0" err="1"/>
              <a:t>Claflin</a:t>
            </a:r>
            <a:r>
              <a:rPr lang="en-US" dirty="0"/>
              <a:t> University in South Carolina, which would later become South Carolina State </a:t>
            </a:r>
          </a:p>
          <a:p>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000" b="0" dirty="0"/>
              <a:t>What caught </a:t>
            </a:r>
            <a:r>
              <a:rPr lang="en-US" sz="4000" dirty="0"/>
              <a:t>our</a:t>
            </a:r>
            <a:r>
              <a:rPr lang="en-US" sz="4000" b="0" dirty="0"/>
              <a:t> eye…</a:t>
            </a:r>
          </a:p>
        </p:txBody>
      </p:sp>
      <p:sp>
        <p:nvSpPr>
          <p:cNvPr id="4" name="Text Placeholder 3"/>
          <p:cNvSpPr>
            <a:spLocks noGrp="1"/>
          </p:cNvSpPr>
          <p:nvPr>
            <p:ph idx="1"/>
          </p:nvPr>
        </p:nvSpPr>
        <p:spPr>
          <a:xfrm>
            <a:off x="457200" y="1219200"/>
            <a:ext cx="8229600" cy="5410200"/>
          </a:xfrm>
        </p:spPr>
        <p:txBody>
          <a:bodyPr>
            <a:noAutofit/>
          </a:bodyPr>
          <a:lstStyle/>
          <a:p>
            <a:pPr>
              <a:buFont typeface="Arial" pitchFamily="34" charset="0"/>
              <a:buChar char="•"/>
            </a:pPr>
            <a:r>
              <a:rPr lang="en-US" sz="2000" dirty="0"/>
              <a:t>In Bulletin No. 35, published in 1925, entitled “How to Grow the Cow Pea, and  Forty Ways of Preparing it as a Table Delicacy,”  Carver made an interesting statement :</a:t>
            </a:r>
          </a:p>
          <a:p>
            <a:pPr>
              <a:buFont typeface="Arial" pitchFamily="34" charset="0"/>
              <a:buChar char="•"/>
            </a:pPr>
            <a:endParaRPr lang="en-US" sz="1600" dirty="0"/>
          </a:p>
          <a:p>
            <a:pPr>
              <a:buNone/>
            </a:pPr>
            <a:endParaRPr lang="en-US" sz="1600" dirty="0"/>
          </a:p>
          <a:p>
            <a:pPr>
              <a:buNone/>
            </a:pPr>
            <a:endParaRPr lang="en-US" sz="1600" dirty="0"/>
          </a:p>
          <a:p>
            <a:pPr>
              <a:buNone/>
            </a:pPr>
            <a:endParaRPr lang="en-US" sz="1600" dirty="0"/>
          </a:p>
          <a:p>
            <a:pPr>
              <a:buNone/>
            </a:pPr>
            <a:endParaRPr lang="en-US" sz="1600" dirty="0"/>
          </a:p>
          <a:p>
            <a:pPr lvl="1">
              <a:buFont typeface="Arial" pitchFamily="34" charset="0"/>
              <a:buChar char="•"/>
            </a:pPr>
            <a:endParaRPr lang="en-US" sz="1800" dirty="0"/>
          </a:p>
          <a:p>
            <a:pPr lvl="1">
              <a:buFont typeface="Wingdings" pitchFamily="2" charset="2"/>
              <a:buChar char="Ø"/>
            </a:pPr>
            <a:r>
              <a:rPr lang="en-US" sz="1800" dirty="0"/>
              <a:t> He begins the article by stating that the cow pea “stands out prominently…”</a:t>
            </a:r>
          </a:p>
          <a:p>
            <a:pPr lvl="1">
              <a:buFont typeface="Wingdings" pitchFamily="2" charset="2"/>
              <a:buChar char="Ø"/>
            </a:pPr>
            <a:r>
              <a:rPr lang="en-US" sz="1800" dirty="0"/>
              <a:t>Agreed, the phrase “green-</a:t>
            </a:r>
            <a:r>
              <a:rPr lang="en-US" sz="1800" dirty="0" err="1"/>
              <a:t>manuring</a:t>
            </a:r>
            <a:r>
              <a:rPr lang="en-US" sz="1800" dirty="0"/>
              <a:t>,” no doubt means the cow pea could be used as a cover crop  grown primarily to replenish the soil with useful nutrients</a:t>
            </a:r>
          </a:p>
          <a:p>
            <a:pPr lvl="1">
              <a:buFont typeface="Wingdings" pitchFamily="2" charset="2"/>
              <a:buChar char="Ø"/>
            </a:pPr>
            <a:r>
              <a:rPr lang="en-US" sz="1800" dirty="0"/>
              <a:t>But, in this bulletin, he lists 11 reasons for growing the cow pea that go beyond its primary use as a food source or ground cover.</a:t>
            </a:r>
          </a:p>
          <a:p>
            <a:pPr lvl="1">
              <a:buFont typeface="Wingdings" pitchFamily="2" charset="2"/>
              <a:buChar char="Ø"/>
            </a:pPr>
            <a:r>
              <a:rPr lang="en-US" sz="1800" dirty="0"/>
              <a:t>He was looking for a way to use the cow pea to help man, beast and earth in a natural and safe way.</a:t>
            </a:r>
          </a:p>
        </p:txBody>
      </p:sp>
      <p:pic>
        <p:nvPicPr>
          <p:cNvPr id="8" name="Picture 2"/>
          <p:cNvPicPr>
            <a:picLocks noChangeAspect="1" noChangeArrowheads="1"/>
          </p:cNvPicPr>
          <p:nvPr/>
        </p:nvPicPr>
        <p:blipFill>
          <a:blip r:embed="rId3" cstate="print"/>
          <a:srcRect/>
          <a:stretch>
            <a:fillRect/>
          </a:stretch>
        </p:blipFill>
        <p:spPr bwMode="auto">
          <a:xfrm>
            <a:off x="1219200" y="2362200"/>
            <a:ext cx="7213491" cy="1554480"/>
          </a:xfrm>
          <a:prstGeom prst="rect">
            <a:avLst/>
          </a:prstGeom>
          <a:noFill/>
          <a:ln w="9525">
            <a:noFill/>
            <a:miter lim="800000"/>
            <a:headEnd/>
            <a:tailEnd/>
          </a:ln>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Carver’s use and reuse method</a:t>
            </a:r>
          </a:p>
        </p:txBody>
      </p:sp>
      <p:sp>
        <p:nvSpPr>
          <p:cNvPr id="4" name="Text Placeholder 3"/>
          <p:cNvSpPr>
            <a:spLocks noGrp="1"/>
          </p:cNvSpPr>
          <p:nvPr>
            <p:ph idx="1"/>
          </p:nvPr>
        </p:nvSpPr>
        <p:spPr>
          <a:xfrm>
            <a:off x="457200" y="1676400"/>
            <a:ext cx="8229600" cy="4800600"/>
          </a:xfrm>
        </p:spPr>
        <p:txBody>
          <a:bodyPr>
            <a:normAutofit fontScale="92500" lnSpcReduction="10000"/>
          </a:bodyPr>
          <a:lstStyle/>
          <a:p>
            <a:pPr>
              <a:buFont typeface="Arial" pitchFamily="34" charset="0"/>
              <a:buChar char="•"/>
            </a:pPr>
            <a:r>
              <a:rPr lang="en-US" sz="2000" dirty="0"/>
              <a:t>In Bulletin No. 41, published in 1936, entitled “Can Live Stock Be Raised Profitably in Alabama?,”  Carver wrote…</a:t>
            </a:r>
          </a:p>
          <a:p>
            <a:pPr>
              <a:buFont typeface="Arial" pitchFamily="34" charset="0"/>
              <a:buChar char="•"/>
            </a:pPr>
            <a:endParaRPr lang="en-US" sz="2000" dirty="0"/>
          </a:p>
          <a:p>
            <a:pPr>
              <a:buFont typeface="Arial" pitchFamily="34" charset="0"/>
              <a:buChar char="•"/>
            </a:pPr>
            <a:endParaRPr lang="en-US" sz="2000" dirty="0"/>
          </a:p>
          <a:p>
            <a:pPr>
              <a:buFont typeface="Arial" pitchFamily="34" charset="0"/>
              <a:buChar char="•"/>
            </a:pPr>
            <a:endParaRPr lang="en-US" sz="2000" dirty="0"/>
          </a:p>
          <a:p>
            <a:pPr>
              <a:buFont typeface="Arial" pitchFamily="34" charset="0"/>
              <a:buChar char="•"/>
            </a:pPr>
            <a:endParaRPr lang="en-US" sz="2000" dirty="0"/>
          </a:p>
          <a:p>
            <a:pPr>
              <a:buFont typeface="Arial" pitchFamily="34" charset="0"/>
              <a:buChar char="•"/>
            </a:pPr>
            <a:endParaRPr lang="en-US" sz="2000" dirty="0"/>
          </a:p>
          <a:p>
            <a:pPr>
              <a:buFont typeface="Arial" pitchFamily="34" charset="0"/>
              <a:buChar char="•"/>
            </a:pPr>
            <a:endParaRPr lang="en-US" sz="2000" dirty="0"/>
          </a:p>
          <a:p>
            <a:pPr>
              <a:buNone/>
            </a:pPr>
            <a:r>
              <a:rPr lang="en-US" sz="2000" dirty="0"/>
              <a:t> </a:t>
            </a:r>
          </a:p>
          <a:p>
            <a:pPr>
              <a:buNone/>
            </a:pPr>
            <a:endParaRPr lang="en-US" sz="2000" dirty="0"/>
          </a:p>
          <a:p>
            <a:r>
              <a:rPr lang="en-US" sz="2000" dirty="0"/>
              <a:t>Interestingly, he starts out with the cow pea as an essential food source for livestock whose manure fertilizes the same!</a:t>
            </a:r>
          </a:p>
          <a:p>
            <a:pPr>
              <a:buFont typeface="Arial" pitchFamily="34" charset="0"/>
              <a:buChar char="•"/>
            </a:pPr>
            <a:r>
              <a:rPr lang="en-US" sz="2000" dirty="0"/>
              <a:t>Carver’s participation in reusing, recycling and utilizing “earth-friendly” measures was more than helping people to succeed economically, it was part of his world-view!</a:t>
            </a:r>
          </a:p>
          <a:p>
            <a:pPr>
              <a:buFont typeface="Arial" pitchFamily="34" charset="0"/>
              <a:buChar char="•"/>
            </a:pPr>
            <a:endParaRPr lang="en-US" sz="2000" dirty="0"/>
          </a:p>
          <a:p>
            <a:pPr>
              <a:buFont typeface="Arial" pitchFamily="34" charset="0"/>
              <a:buChar char="•"/>
            </a:pPr>
            <a:endParaRPr lang="en-US" sz="2000" dirty="0"/>
          </a:p>
          <a:p>
            <a:pPr>
              <a:buNone/>
            </a:pPr>
            <a:endParaRPr lang="en-US" dirty="0"/>
          </a:p>
        </p:txBody>
      </p:sp>
      <p:pic>
        <p:nvPicPr>
          <p:cNvPr id="7" name="Picture 2"/>
          <p:cNvPicPr>
            <a:picLocks noChangeAspect="1" noChangeArrowheads="1"/>
          </p:cNvPicPr>
          <p:nvPr/>
        </p:nvPicPr>
        <p:blipFill>
          <a:blip r:embed="rId3" cstate="print"/>
          <a:srcRect/>
          <a:stretch>
            <a:fillRect/>
          </a:stretch>
        </p:blipFill>
        <p:spPr bwMode="auto">
          <a:xfrm>
            <a:off x="1143000" y="2514600"/>
            <a:ext cx="6822219" cy="2011680"/>
          </a:xfrm>
          <a:prstGeom prst="rect">
            <a:avLst/>
          </a:prstGeom>
          <a:noFill/>
          <a:ln w="9525">
            <a:noFill/>
            <a:miter lim="800000"/>
            <a:headEnd/>
            <a:tailEnd/>
          </a:ln>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He was concerned with what we did with “God’s Creation”</a:t>
            </a:r>
          </a:p>
        </p:txBody>
      </p:sp>
      <p:sp>
        <p:nvSpPr>
          <p:cNvPr id="3" name="Content Placeholder 2"/>
          <p:cNvSpPr>
            <a:spLocks noGrp="1"/>
          </p:cNvSpPr>
          <p:nvPr>
            <p:ph idx="1"/>
          </p:nvPr>
        </p:nvSpPr>
        <p:spPr/>
        <p:txBody>
          <a:bodyPr>
            <a:normAutofit lnSpcReduction="10000"/>
          </a:bodyPr>
          <a:lstStyle/>
          <a:p>
            <a:pPr>
              <a:buNone/>
            </a:pPr>
            <a:endParaRPr lang="en-US" sz="2800" dirty="0"/>
          </a:p>
          <a:p>
            <a:r>
              <a:rPr lang="en-US" sz="2800" dirty="0"/>
              <a:t>“I believe the Great Creator has put oil and ores on this earth to give us a breathing spell.  As we exhaust them, we must be prepared to fall back on our farms… For we can learn to synthesize materials for every human need from the things that we grow.”</a:t>
            </a:r>
            <a:r>
              <a:rPr lang="en-US" sz="2800" baseline="30000" dirty="0"/>
              <a:t> [7]</a:t>
            </a:r>
          </a:p>
          <a:p>
            <a:pPr>
              <a:buNone/>
            </a:pPr>
            <a:endParaRPr lang="en-US" sz="2800" dirty="0"/>
          </a:p>
          <a:p>
            <a:r>
              <a:rPr lang="en-US" sz="2800" dirty="0"/>
              <a:t>Because of his awareness of the finite quantity of natural resources, he sought to reuse those materials to continue to aid mankind.</a:t>
            </a:r>
          </a:p>
        </p:txBody>
      </p:sp>
      <p:sp>
        <p:nvSpPr>
          <p:cNvPr id="4" name="Footer Placeholder 3"/>
          <p:cNvSpPr>
            <a:spLocks noGrp="1"/>
          </p:cNvSpPr>
          <p:nvPr>
            <p:ph type="ftr" sz="quarter" idx="11"/>
          </p:nvPr>
        </p:nvSpPr>
        <p:spPr>
          <a:xfrm>
            <a:off x="533400" y="6356350"/>
            <a:ext cx="8382000" cy="365125"/>
          </a:xfrm>
        </p:spPr>
        <p:txBody>
          <a:bodyPr/>
          <a:lstStyle/>
          <a:p>
            <a:pPr algn="l"/>
            <a:r>
              <a:rPr lang="en-US" dirty="0">
                <a:solidFill>
                  <a:schemeClr val="tx1"/>
                </a:solidFill>
              </a:rPr>
              <a:t>7.  “Sayings of Carver.”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3050"/>
            <a:ext cx="3733800" cy="869950"/>
          </a:xfrm>
        </p:spPr>
        <p:txBody>
          <a:bodyPr>
            <a:noAutofit/>
          </a:bodyPr>
          <a:lstStyle/>
          <a:p>
            <a:pPr algn="ctr"/>
            <a:r>
              <a:rPr lang="en-US" sz="3200" b="0" dirty="0"/>
              <a:t>Used Motor Oil and the Government</a:t>
            </a:r>
          </a:p>
        </p:txBody>
      </p:sp>
      <p:sp>
        <p:nvSpPr>
          <p:cNvPr id="4" name="Text Placeholder 3"/>
          <p:cNvSpPr>
            <a:spLocks noGrp="1"/>
          </p:cNvSpPr>
          <p:nvPr>
            <p:ph type="body" sz="half" idx="2"/>
          </p:nvPr>
        </p:nvSpPr>
        <p:spPr/>
        <p:txBody>
          <a:bodyPr>
            <a:normAutofit/>
          </a:bodyPr>
          <a:lstStyle/>
          <a:p>
            <a:pPr>
              <a:buFont typeface="Arial" pitchFamily="34" charset="0"/>
              <a:buChar char="•"/>
            </a:pPr>
            <a:r>
              <a:rPr lang="en-US" sz="1800" dirty="0"/>
              <a:t>Carver proposed a method for utilizing bulk, used motor oil as a base for commercial paint.</a:t>
            </a:r>
          </a:p>
          <a:p>
            <a:pPr>
              <a:buFont typeface="Arial" pitchFamily="34" charset="0"/>
              <a:buChar char="•"/>
            </a:pPr>
            <a:r>
              <a:rPr lang="en-US" sz="1800" dirty="0"/>
              <a:t>Specifically, government and military vehicles during WWII</a:t>
            </a:r>
          </a:p>
          <a:p>
            <a:pPr>
              <a:buFont typeface="Arial" pitchFamily="34" charset="0"/>
              <a:buChar char="•"/>
            </a:pPr>
            <a:r>
              <a:rPr lang="en-US" sz="1800" dirty="0"/>
              <a:t>His peers felt “the formulae are missing, so we have no clue as to his proposition…” (regarding  lack of evidence of formulas)</a:t>
            </a:r>
            <a:r>
              <a:rPr lang="en-US" sz="1800" baseline="30000" dirty="0"/>
              <a:t> [8]</a:t>
            </a:r>
            <a:endParaRPr lang="en-US" sz="1800" dirty="0"/>
          </a:p>
          <a:p>
            <a:pPr lvl="1">
              <a:buFont typeface="Arial" pitchFamily="34" charset="0"/>
              <a:buChar char="•"/>
            </a:pPr>
            <a:r>
              <a:rPr lang="en-US" sz="1800" dirty="0"/>
              <a:t>Yet, here we see Carver’s testing methods for a variety of paints for different materials.</a:t>
            </a:r>
          </a:p>
        </p:txBody>
      </p:sp>
      <p:pic>
        <p:nvPicPr>
          <p:cNvPr id="3074" name="Picture 2"/>
          <p:cNvPicPr>
            <a:picLocks noGrp="1" noChangeAspect="1" noChangeArrowheads="1"/>
          </p:cNvPicPr>
          <p:nvPr>
            <p:ph idx="1"/>
          </p:nvPr>
        </p:nvPicPr>
        <p:blipFill>
          <a:blip r:embed="rId3" cstate="print"/>
          <a:srcRect/>
          <a:stretch>
            <a:fillRect/>
          </a:stretch>
        </p:blipFill>
        <p:spPr bwMode="auto">
          <a:xfrm>
            <a:off x="3967379" y="273050"/>
            <a:ext cx="4327091" cy="5853113"/>
          </a:xfrm>
          <a:prstGeom prst="rect">
            <a:avLst/>
          </a:prstGeom>
          <a:noFill/>
          <a:ln w="9525">
            <a:noFill/>
            <a:miter lim="800000"/>
            <a:headEnd/>
            <a:tailEnd/>
          </a:ln>
          <a:effectLst/>
        </p:spPr>
      </p:pic>
      <p:sp>
        <p:nvSpPr>
          <p:cNvPr id="5" name="Footer Placeholder 4"/>
          <p:cNvSpPr>
            <a:spLocks noGrp="1"/>
          </p:cNvSpPr>
          <p:nvPr>
            <p:ph type="ftr" sz="quarter" idx="11"/>
          </p:nvPr>
        </p:nvSpPr>
        <p:spPr>
          <a:xfrm>
            <a:off x="762000" y="6356350"/>
            <a:ext cx="7848600" cy="365125"/>
          </a:xfrm>
        </p:spPr>
        <p:txBody>
          <a:bodyPr/>
          <a:lstStyle/>
          <a:p>
            <a:pPr algn="l"/>
            <a:r>
              <a:rPr lang="en-US" dirty="0">
                <a:solidFill>
                  <a:schemeClr val="tx1"/>
                </a:solidFill>
              </a:rPr>
              <a:t>8.  </a:t>
            </a:r>
            <a:r>
              <a:rPr lang="en-US" dirty="0" err="1">
                <a:solidFill>
                  <a:schemeClr val="tx1"/>
                </a:solidFill>
              </a:rPr>
              <a:t>Keihl</a:t>
            </a:r>
            <a:r>
              <a:rPr lang="en-US" dirty="0">
                <a:solidFill>
                  <a:schemeClr val="tx1"/>
                </a:solidFill>
              </a:rPr>
              <a:t>, et.al.  “The Scientific Contributions,” 27-29.</a:t>
            </a:r>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4400" y="3505200"/>
            <a:ext cx="7772400" cy="1958975"/>
          </a:xfrm>
        </p:spPr>
        <p:txBody>
          <a:bodyPr>
            <a:normAutofit/>
          </a:bodyPr>
          <a:lstStyle/>
          <a:p>
            <a:br>
              <a:rPr lang="en-US" sz="2400" dirty="0"/>
            </a:br>
            <a:r>
              <a:rPr lang="en-US" sz="2400" dirty="0"/>
              <a:t>Carver used every opportunity to aid the farmers…</a:t>
            </a:r>
          </a:p>
        </p:txBody>
      </p:sp>
      <p:sp>
        <p:nvSpPr>
          <p:cNvPr id="6" name="Text Placeholder 5"/>
          <p:cNvSpPr>
            <a:spLocks noGrp="1"/>
          </p:cNvSpPr>
          <p:nvPr>
            <p:ph type="body" idx="1"/>
          </p:nvPr>
        </p:nvSpPr>
        <p:spPr>
          <a:xfrm>
            <a:off x="609600" y="990600"/>
            <a:ext cx="7772400" cy="2362200"/>
          </a:xfrm>
        </p:spPr>
        <p:txBody>
          <a:bodyPr>
            <a:normAutofit/>
          </a:bodyPr>
          <a:lstStyle/>
          <a:p>
            <a:r>
              <a:rPr lang="en-US" sz="3200" dirty="0">
                <a:solidFill>
                  <a:schemeClr val="tx1"/>
                </a:solidFill>
              </a:rPr>
              <a:t>His concerns for the poor farmers around him drove Carver to seek alternative methods of making money within the dynamics of their economic situation.</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Going Green and Crop Rotation</a:t>
            </a:r>
          </a:p>
        </p:txBody>
      </p:sp>
      <p:sp>
        <p:nvSpPr>
          <p:cNvPr id="5" name="Content Placeholder 4"/>
          <p:cNvSpPr>
            <a:spLocks noGrp="1"/>
          </p:cNvSpPr>
          <p:nvPr>
            <p:ph idx="1"/>
          </p:nvPr>
        </p:nvSpPr>
        <p:spPr>
          <a:xfrm>
            <a:off x="457200" y="1447800"/>
            <a:ext cx="8229600" cy="4114800"/>
          </a:xfrm>
        </p:spPr>
        <p:txBody>
          <a:bodyPr>
            <a:normAutofit fontScale="92500" lnSpcReduction="10000"/>
          </a:bodyPr>
          <a:lstStyle/>
          <a:p>
            <a:r>
              <a:rPr lang="en-US" dirty="0"/>
              <a:t>“Crop rotation” has become an important phrase in the green movement, especially regarding organic farming</a:t>
            </a:r>
            <a:r>
              <a:rPr lang="en-US" baseline="30000" dirty="0"/>
              <a:t> [9]</a:t>
            </a:r>
            <a:endParaRPr lang="en-US" dirty="0"/>
          </a:p>
          <a:p>
            <a:r>
              <a:rPr lang="en-US" dirty="0"/>
              <a:t>Forage and grain legumes, especially clover, must be used in organic crop rotations as a soil fertility increasing component</a:t>
            </a:r>
            <a:r>
              <a:rPr lang="en-US" baseline="30000" dirty="0"/>
              <a:t> [10]</a:t>
            </a:r>
          </a:p>
          <a:p>
            <a:r>
              <a:rPr lang="en-US" dirty="0"/>
              <a:t>Carver was well aware of this at least a century ago</a:t>
            </a:r>
          </a:p>
          <a:p>
            <a:r>
              <a:rPr lang="en-US" dirty="0"/>
              <a:t>Today, Tuskegee using these very same ideas!</a:t>
            </a:r>
          </a:p>
        </p:txBody>
      </p:sp>
      <p:sp>
        <p:nvSpPr>
          <p:cNvPr id="6" name="Footer Placeholder 5"/>
          <p:cNvSpPr>
            <a:spLocks noGrp="1"/>
          </p:cNvSpPr>
          <p:nvPr>
            <p:ph type="ftr" sz="quarter" idx="11"/>
          </p:nvPr>
        </p:nvSpPr>
        <p:spPr>
          <a:xfrm>
            <a:off x="457200" y="5867400"/>
            <a:ext cx="8534400" cy="854075"/>
          </a:xfrm>
        </p:spPr>
        <p:txBody>
          <a:bodyPr/>
          <a:lstStyle/>
          <a:p>
            <a:pPr algn="l"/>
            <a:r>
              <a:rPr lang="en-US" dirty="0">
                <a:solidFill>
                  <a:schemeClr val="tx1"/>
                </a:solidFill>
              </a:rPr>
              <a:t>9.  ASKEGAARD, M.; OLESEN, J. E; KRISTENSEN, K. 2005. Nitrate leaching from organic arable crop rotations: effects of location, manure</a:t>
            </a:r>
          </a:p>
          <a:p>
            <a:pPr algn="l"/>
            <a:r>
              <a:rPr lang="en-US" dirty="0">
                <a:solidFill>
                  <a:schemeClr val="tx1"/>
                </a:solidFill>
              </a:rPr>
              <a:t>and catch crop. </a:t>
            </a:r>
            <a:r>
              <a:rPr lang="en-US" i="1" dirty="0">
                <a:solidFill>
                  <a:schemeClr val="tx1"/>
                </a:solidFill>
              </a:rPr>
              <a:t>Soil Use Manage, vol. 21, p. 181–188</a:t>
            </a:r>
            <a:r>
              <a:rPr lang="en-US" i="1" dirty="0"/>
              <a:t>.</a:t>
            </a:r>
          </a:p>
          <a:p>
            <a:pPr algn="l"/>
            <a:r>
              <a:rPr lang="en-US" i="1" dirty="0">
                <a:solidFill>
                  <a:schemeClr val="tx1"/>
                </a:solidFill>
              </a:rPr>
              <a:t>10. </a:t>
            </a:r>
            <a:r>
              <a:rPr lang="en-US" dirty="0">
                <a:solidFill>
                  <a:schemeClr val="tx1"/>
                </a:solidFill>
              </a:rPr>
              <a:t>BERRY, P. M., et. al. 2002. Is the productivity of organic farms restricted by the supply available nitrogen? </a:t>
            </a:r>
            <a:r>
              <a:rPr lang="en-US" i="1" dirty="0">
                <a:solidFill>
                  <a:schemeClr val="tx1"/>
                </a:solidFill>
              </a:rPr>
              <a:t>Soil Use Manage, vol. 18,</a:t>
            </a:r>
          </a:p>
          <a:p>
            <a:pPr algn="l"/>
            <a:r>
              <a:rPr lang="en-US" dirty="0">
                <a:solidFill>
                  <a:schemeClr val="tx1"/>
                </a:solidFill>
              </a:rPr>
              <a:t>248–255.</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Plot Rotation</a:t>
            </a:r>
          </a:p>
        </p:txBody>
      </p:sp>
      <p:pic>
        <p:nvPicPr>
          <p:cNvPr id="7" name="Content Placeholder 6" descr="carver presentation003.jpg"/>
          <p:cNvPicPr>
            <a:picLocks noGrp="1" noChangeAspect="1"/>
          </p:cNvPicPr>
          <p:nvPr>
            <p:ph idx="1"/>
          </p:nvPr>
        </p:nvPicPr>
        <p:blipFill>
          <a:blip r:embed="rId3" cstate="print"/>
          <a:stretch>
            <a:fillRect/>
          </a:stretch>
        </p:blipFill>
        <p:spPr>
          <a:xfrm>
            <a:off x="228600" y="1676400"/>
            <a:ext cx="3821197" cy="4525963"/>
          </a:xfrm>
        </p:spPr>
      </p:pic>
      <p:pic>
        <p:nvPicPr>
          <p:cNvPr id="8" name="Picture 7" descr="carver presentation002.jpg"/>
          <p:cNvPicPr>
            <a:picLocks noChangeAspect="1"/>
          </p:cNvPicPr>
          <p:nvPr/>
        </p:nvPicPr>
        <p:blipFill>
          <a:blip r:embed="rId4" cstate="print"/>
          <a:stretch>
            <a:fillRect/>
          </a:stretch>
        </p:blipFill>
        <p:spPr>
          <a:xfrm>
            <a:off x="4495800" y="1600200"/>
            <a:ext cx="4283548" cy="464820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Plot Rotation Plan</a:t>
            </a:r>
          </a:p>
        </p:txBody>
      </p:sp>
      <p:pic>
        <p:nvPicPr>
          <p:cNvPr id="4" name="Content Placeholder 3" descr="carver presentation004.jpg"/>
          <p:cNvPicPr>
            <a:picLocks noGrp="1" noChangeAspect="1"/>
          </p:cNvPicPr>
          <p:nvPr>
            <p:ph idx="1"/>
          </p:nvPr>
        </p:nvPicPr>
        <p:blipFill>
          <a:blip r:embed="rId3" cstate="print"/>
          <a:stretch>
            <a:fillRect/>
          </a:stretch>
        </p:blipFill>
        <p:spPr>
          <a:xfrm>
            <a:off x="467779" y="1600200"/>
            <a:ext cx="8208441" cy="4525963"/>
          </a:xfr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Carver’s Philosophy</a:t>
            </a:r>
          </a:p>
        </p:txBody>
      </p:sp>
      <p:sp>
        <p:nvSpPr>
          <p:cNvPr id="3" name="Content Placeholder 2"/>
          <p:cNvSpPr>
            <a:spLocks noGrp="1"/>
          </p:cNvSpPr>
          <p:nvPr>
            <p:ph sz="half" idx="1"/>
          </p:nvPr>
        </p:nvSpPr>
        <p:spPr/>
        <p:txBody>
          <a:bodyPr/>
          <a:lstStyle/>
          <a:p>
            <a:r>
              <a:rPr lang="en-US" dirty="0"/>
              <a:t>“Start where you are with what you have.  Make something of it; never be satisfied!”</a:t>
            </a:r>
            <a:r>
              <a:rPr lang="en-US" baseline="30000" dirty="0"/>
              <a:t> [12]</a:t>
            </a:r>
            <a:endParaRPr lang="en-US" dirty="0"/>
          </a:p>
          <a:p>
            <a:r>
              <a:rPr lang="en-US" dirty="0"/>
              <a:t>Simple, yet effective, advice</a:t>
            </a:r>
          </a:p>
        </p:txBody>
      </p:sp>
      <p:pic>
        <p:nvPicPr>
          <p:cNvPr id="5" name="Content Placeholder 4" descr="Tuskegee Institute (Dr. Caver in one of his experimental fields).jpg"/>
          <p:cNvPicPr>
            <a:picLocks noGrp="1" noChangeAspect="1"/>
          </p:cNvPicPr>
          <p:nvPr>
            <p:ph sz="half" idx="2"/>
          </p:nvPr>
        </p:nvPicPr>
        <p:blipFill>
          <a:blip r:embed="rId3" cstate="print"/>
          <a:stretch>
            <a:fillRect/>
          </a:stretch>
        </p:blipFill>
        <p:spPr>
          <a:xfrm>
            <a:off x="5017078" y="1600200"/>
            <a:ext cx="3300843" cy="4525963"/>
          </a:xfrm>
        </p:spPr>
      </p:pic>
      <p:sp>
        <p:nvSpPr>
          <p:cNvPr id="6" name="Footer Placeholder 5"/>
          <p:cNvSpPr>
            <a:spLocks noGrp="1"/>
          </p:cNvSpPr>
          <p:nvPr>
            <p:ph type="ftr" sz="quarter" idx="11"/>
          </p:nvPr>
        </p:nvSpPr>
        <p:spPr>
          <a:xfrm>
            <a:off x="838200" y="6356350"/>
            <a:ext cx="7772400" cy="365125"/>
          </a:xfrm>
        </p:spPr>
        <p:txBody>
          <a:bodyPr/>
          <a:lstStyle/>
          <a:p>
            <a:pPr algn="l"/>
            <a:r>
              <a:rPr lang="en-US" dirty="0">
                <a:solidFill>
                  <a:schemeClr val="tx1"/>
                </a:solidFill>
              </a:rPr>
              <a:t>12. “Sayings of Carver.”</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Carver the Pioneer</a:t>
            </a:r>
          </a:p>
        </p:txBody>
      </p:sp>
      <p:sp>
        <p:nvSpPr>
          <p:cNvPr id="6" name="Content Placeholder 5"/>
          <p:cNvSpPr>
            <a:spLocks noGrp="1"/>
          </p:cNvSpPr>
          <p:nvPr>
            <p:ph idx="1"/>
          </p:nvPr>
        </p:nvSpPr>
        <p:spPr/>
        <p:txBody>
          <a:bodyPr>
            <a:normAutofit/>
          </a:bodyPr>
          <a:lstStyle/>
          <a:p>
            <a:r>
              <a:rPr lang="en-US" dirty="0"/>
              <a:t>His other innovative work included developments with synthetic rubber, metal polish, adhesives, bleach, axle grease, buttermilk, fuel briquettes, paper, shaving cream, shoe polish, dyes, stains, and plastics, as well as hundreds of uses for sweet potatoes, soybeans and legumes.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Extension and Blacks</a:t>
            </a:r>
          </a:p>
        </p:txBody>
      </p:sp>
      <p:sp>
        <p:nvSpPr>
          <p:cNvPr id="3" name="Content Placeholder 2"/>
          <p:cNvSpPr>
            <a:spLocks noGrp="1"/>
          </p:cNvSpPr>
          <p:nvPr>
            <p:ph idx="1"/>
          </p:nvPr>
        </p:nvSpPr>
        <p:spPr/>
        <p:txBody>
          <a:bodyPr>
            <a:normAutofit fontScale="85000" lnSpcReduction="10000"/>
          </a:bodyPr>
          <a:lstStyle/>
          <a:p>
            <a:r>
              <a:rPr lang="en-US" dirty="0"/>
              <a:t>2</a:t>
            </a:r>
            <a:r>
              <a:rPr lang="en-US" baseline="30000" dirty="0"/>
              <a:t>nd</a:t>
            </a:r>
            <a:r>
              <a:rPr lang="en-US" dirty="0"/>
              <a:t> Morrill Act of 1890 was passed to create a "broader education for the American people in the arts of peace, and especially in agriculture and mechanics arts.“</a:t>
            </a:r>
          </a:p>
          <a:p>
            <a:r>
              <a:rPr lang="en-US" dirty="0"/>
              <a:t>Important caveat- To overcome the problem of non-cooperation from Southerners, Congress added a "separate but equal" provision for the establishment of colleges for blacks</a:t>
            </a:r>
          </a:p>
          <a:p>
            <a:r>
              <a:rPr lang="en-US" dirty="0"/>
              <a:t>Seventeen Southern and Border states took advantage of the funding and established the institutions commonly referred to today as 1890 Land-Grants.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676400"/>
          </a:xfrm>
        </p:spPr>
        <p:txBody>
          <a:bodyPr>
            <a:noAutofit/>
          </a:bodyPr>
          <a:lstStyle/>
          <a:p>
            <a:r>
              <a:rPr lang="en-US" sz="3200" dirty="0">
                <a:latin typeface="Arial Black" pitchFamily="34" charset="0"/>
              </a:rPr>
              <a:t>Tuskegee and Extension</a:t>
            </a:r>
            <a:endParaRPr lang="en-US" sz="3200" dirty="0"/>
          </a:p>
        </p:txBody>
      </p:sp>
      <p:pic>
        <p:nvPicPr>
          <p:cNvPr id="4" name="Picture 2"/>
          <p:cNvPicPr>
            <a:picLocks noChangeAspect="1" noChangeArrowheads="1"/>
          </p:cNvPicPr>
          <p:nvPr/>
        </p:nvPicPr>
        <p:blipFill>
          <a:blip r:embed="rId3" cstate="print"/>
          <a:srcRect/>
          <a:stretch>
            <a:fillRect/>
          </a:stretch>
        </p:blipFill>
        <p:spPr bwMode="auto">
          <a:xfrm>
            <a:off x="0" y="6038850"/>
            <a:ext cx="9144000" cy="819150"/>
          </a:xfrm>
          <a:prstGeom prst="rect">
            <a:avLst/>
          </a:prstGeom>
          <a:noFill/>
          <a:ln w="9525">
            <a:noFill/>
            <a:miter lim="800000"/>
            <a:headEnd/>
            <a:tailEnd/>
          </a:ln>
          <a:effectLst/>
        </p:spPr>
      </p:pic>
      <p:sp>
        <p:nvSpPr>
          <p:cNvPr id="5" name="Content Placeholder 4"/>
          <p:cNvSpPr>
            <a:spLocks noGrp="1"/>
          </p:cNvSpPr>
          <p:nvPr>
            <p:ph idx="1"/>
          </p:nvPr>
        </p:nvSpPr>
        <p:spPr>
          <a:xfrm>
            <a:off x="457200" y="1600201"/>
            <a:ext cx="8229600" cy="4267200"/>
          </a:xfrm>
        </p:spPr>
        <p:txBody>
          <a:bodyPr>
            <a:normAutofit lnSpcReduction="10000"/>
          </a:bodyPr>
          <a:lstStyle/>
          <a:p>
            <a:r>
              <a:rPr lang="en-US" dirty="0"/>
              <a:t>Washington and Carver understood that the insights generated at Tuskegee and other agricultural research facilities throughout the nation could not be fully utilized unless they were successfully imparted to farmers</a:t>
            </a:r>
          </a:p>
          <a:p>
            <a:pPr>
              <a:buNone/>
            </a:pPr>
            <a:endParaRPr lang="en-US" dirty="0"/>
          </a:p>
          <a:p>
            <a:pPr>
              <a:buNone/>
            </a:pPr>
            <a:endParaRPr lang="en-US" dirty="0"/>
          </a:p>
          <a:p>
            <a:pPr>
              <a:buNone/>
            </a:pPr>
            <a:endParaRPr lang="en-US" dirty="0"/>
          </a:p>
          <a:p>
            <a:pPr>
              <a:buNone/>
            </a:pPr>
            <a:r>
              <a:rPr lang="en-US" sz="1200" dirty="0"/>
              <a:t>Yeager, Joe, &amp; Gene Stevenson, </a:t>
            </a:r>
            <a:r>
              <a:rPr lang="en-US" sz="1200" i="1" dirty="0"/>
              <a:t>Inside Ag Hill: The People and Events that Shaped Auburn's Agricultural History from 1872 through 1999</a:t>
            </a:r>
            <a:r>
              <a:rPr lang="en-US" sz="1200" dirty="0"/>
              <a:t>, Sheridan Books, Chelsea, Michigan (1999)</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Interestingly…</a:t>
            </a:r>
          </a:p>
        </p:txBody>
      </p:sp>
      <p:sp>
        <p:nvSpPr>
          <p:cNvPr id="3" name="Content Placeholder 2"/>
          <p:cNvSpPr>
            <a:spLocks noGrp="1"/>
          </p:cNvSpPr>
          <p:nvPr>
            <p:ph idx="1"/>
          </p:nvPr>
        </p:nvSpPr>
        <p:spPr/>
        <p:txBody>
          <a:bodyPr>
            <a:normAutofit fontScale="92500"/>
          </a:bodyPr>
          <a:lstStyle/>
          <a:p>
            <a:r>
              <a:rPr lang="en-US" dirty="0"/>
              <a:t>“As early as 1889 farmers‘ institutes and conferences were held in different states to provide black farmers with information related to the improvement of farm and home life. College experiment station personnel, physicians, and other specialists provided demonstrations and lectures to black farmers and homemakers in order to improve their health and happiness.” </a:t>
            </a:r>
            <a:r>
              <a:rPr lang="en-US" sz="2600" i="1" dirty="0"/>
              <a:t>James W. Smith in "The Contributions of Black Americans to Agricultural Extension and Research.”</a:t>
            </a:r>
          </a:p>
        </p:txBody>
      </p:sp>
    </p:spTree>
    <p:extLst>
      <p:ext uri="{BB962C8B-B14F-4D97-AF65-F5344CB8AC3E}">
        <p14:creationId xmlns:p14="http://schemas.microsoft.com/office/powerpoint/2010/main" val="357403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a:t>Extension and Blacks</a:t>
            </a:r>
          </a:p>
        </p:txBody>
      </p:sp>
      <p:sp>
        <p:nvSpPr>
          <p:cNvPr id="3" name="Content Placeholder 2"/>
          <p:cNvSpPr>
            <a:spLocks noGrp="1"/>
          </p:cNvSpPr>
          <p:nvPr>
            <p:ph idx="1"/>
          </p:nvPr>
        </p:nvSpPr>
        <p:spPr>
          <a:xfrm>
            <a:off x="381000" y="1066800"/>
            <a:ext cx="8305800" cy="5638800"/>
          </a:xfrm>
        </p:spPr>
        <p:txBody>
          <a:bodyPr>
            <a:normAutofit fontScale="92500" lnSpcReduction="20000"/>
          </a:bodyPr>
          <a:lstStyle/>
          <a:p>
            <a:r>
              <a:rPr lang="en-US" dirty="0"/>
              <a:t>Tuskegee University did not start out as a land-grant university</a:t>
            </a:r>
          </a:p>
          <a:p>
            <a:r>
              <a:rPr lang="en-US" dirty="0"/>
              <a:t>1890s its curriculum was similar to the land-grant schools</a:t>
            </a:r>
          </a:p>
          <a:p>
            <a:r>
              <a:rPr lang="en-US" dirty="0"/>
              <a:t>In 1887, when the Hatch Act was passed, state legislation established an Experiment Station for agricultural research </a:t>
            </a:r>
          </a:p>
          <a:p>
            <a:r>
              <a:rPr lang="en-US" dirty="0"/>
              <a:t>In 1899, the U. S. Congress granted Tuskegee Institute 25,000 acres of land and annual appropriations </a:t>
            </a:r>
          </a:p>
          <a:p>
            <a:r>
              <a:rPr lang="en-US" dirty="0"/>
              <a:t>Under the watchful eye of Booker T. Washington, Tuskegee Institute (now Tuskegee University) was instrumental in the development of Extension within the 1890's. </a:t>
            </a:r>
          </a:p>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09600"/>
          </a:xfrm>
        </p:spPr>
        <p:txBody>
          <a:bodyPr>
            <a:normAutofit fontScale="90000"/>
          </a:bodyPr>
          <a:lstStyle/>
          <a:p>
            <a:r>
              <a:rPr lang="en-US" dirty="0"/>
              <a:t>Extension and Tuskegee</a:t>
            </a:r>
          </a:p>
        </p:txBody>
      </p:sp>
      <p:sp>
        <p:nvSpPr>
          <p:cNvPr id="3" name="Content Placeholder 2"/>
          <p:cNvSpPr>
            <a:spLocks noGrp="1"/>
          </p:cNvSpPr>
          <p:nvPr>
            <p:ph idx="1"/>
          </p:nvPr>
        </p:nvSpPr>
        <p:spPr>
          <a:xfrm>
            <a:off x="152400" y="914401"/>
            <a:ext cx="8686800" cy="2743199"/>
          </a:xfrm>
        </p:spPr>
        <p:txBody>
          <a:bodyPr>
            <a:normAutofit fontScale="77500" lnSpcReduction="20000"/>
          </a:bodyPr>
          <a:lstStyle/>
          <a:p>
            <a:r>
              <a:rPr lang="en-US" dirty="0"/>
              <a:t>There are many notable examples of courage and determination of people striving to educate black people between periods of the 1870's through the 1890's. </a:t>
            </a:r>
          </a:p>
          <a:p>
            <a:r>
              <a:rPr lang="en-US" dirty="0"/>
              <a:t>Two names stand out, Booker T. Washington and George Washington Carver</a:t>
            </a:r>
          </a:p>
          <a:p>
            <a:r>
              <a:rPr lang="en-US" dirty="0"/>
              <a:t>Set the foundation of Extension at the Black land-grants, but also their research and ideas in regards to outreach are very much a part of the Extension System's foundation</a:t>
            </a:r>
          </a:p>
        </p:txBody>
      </p:sp>
      <p:sp>
        <p:nvSpPr>
          <p:cNvPr id="7" name="TextBox 6"/>
          <p:cNvSpPr txBox="1"/>
          <p:nvPr/>
        </p:nvSpPr>
        <p:spPr>
          <a:xfrm>
            <a:off x="1371600" y="6324600"/>
            <a:ext cx="2216504" cy="369332"/>
          </a:xfrm>
          <a:prstGeom prst="rect">
            <a:avLst/>
          </a:prstGeom>
          <a:noFill/>
        </p:spPr>
        <p:txBody>
          <a:bodyPr wrap="none" rtlCol="0">
            <a:spAutoFit/>
          </a:bodyPr>
          <a:lstStyle/>
          <a:p>
            <a:r>
              <a:rPr lang="en-US" dirty="0"/>
              <a:t>Booker T. Washington</a:t>
            </a:r>
          </a:p>
        </p:txBody>
      </p:sp>
      <p:sp>
        <p:nvSpPr>
          <p:cNvPr id="8" name="TextBox 7"/>
          <p:cNvSpPr txBox="1"/>
          <p:nvPr/>
        </p:nvSpPr>
        <p:spPr>
          <a:xfrm>
            <a:off x="5257800" y="6324600"/>
            <a:ext cx="2704908" cy="369332"/>
          </a:xfrm>
          <a:prstGeom prst="rect">
            <a:avLst/>
          </a:prstGeom>
          <a:noFill/>
        </p:spPr>
        <p:txBody>
          <a:bodyPr wrap="none" rtlCol="0">
            <a:spAutoFit/>
          </a:bodyPr>
          <a:lstStyle/>
          <a:p>
            <a:r>
              <a:rPr lang="en-US" dirty="0"/>
              <a:t>George Washington Carver</a:t>
            </a:r>
          </a:p>
        </p:txBody>
      </p:sp>
      <p:graphicFrame>
        <p:nvGraphicFramePr>
          <p:cNvPr id="20483" name="Object 3"/>
          <p:cNvGraphicFramePr>
            <a:graphicFrameLocks noChangeAspect="1"/>
          </p:cNvGraphicFramePr>
          <p:nvPr/>
        </p:nvGraphicFramePr>
        <p:xfrm>
          <a:off x="1447800" y="3733800"/>
          <a:ext cx="2049064" cy="2514600"/>
        </p:xfrm>
        <a:graphic>
          <a:graphicData uri="http://schemas.openxmlformats.org/presentationml/2006/ole">
            <mc:AlternateContent xmlns:mc="http://schemas.openxmlformats.org/markup-compatibility/2006">
              <mc:Choice xmlns:v="urn:schemas-microsoft-com:vml" Requires="v">
                <p:oleObj spid="_x0000_s20537" name="Acrobat Document" r:id="rId4" imgW="5534025" imgH="6791219" progId="AcroExch.Document.7">
                  <p:embed/>
                </p:oleObj>
              </mc:Choice>
              <mc:Fallback>
                <p:oleObj name="Acrobat Document" r:id="rId4" imgW="5534025" imgH="6791219" progId="AcroExch.Document.7">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3733800"/>
                        <a:ext cx="2049064"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484" name="Object 4"/>
          <p:cNvGraphicFramePr>
            <a:graphicFrameLocks noChangeAspect="1"/>
          </p:cNvGraphicFramePr>
          <p:nvPr/>
        </p:nvGraphicFramePr>
        <p:xfrm>
          <a:off x="5791200" y="3657600"/>
          <a:ext cx="1575316" cy="2565400"/>
        </p:xfrm>
        <a:graphic>
          <a:graphicData uri="http://schemas.openxmlformats.org/presentationml/2006/ole">
            <mc:AlternateContent xmlns:mc="http://schemas.openxmlformats.org/markup-compatibility/2006">
              <mc:Choice xmlns:v="urn:schemas-microsoft-com:vml" Requires="v">
                <p:oleObj spid="_x0000_s20538" name="Acrobat Document" r:id="rId6" imgW="13658744" imgH="22240558" progId="AcroExch.Document.7">
                  <p:embed/>
                </p:oleObj>
              </mc:Choice>
              <mc:Fallback>
                <p:oleObj name="Acrobat Document" r:id="rId6" imgW="13658744" imgH="22240558" progId="AcroExch.Document.7">
                  <p:embed/>
                  <p:pic>
                    <p:nvPicPr>
                      <p:cNvPr id="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1200" y="3657600"/>
                        <a:ext cx="1575316" cy="256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r>
              <a:rPr lang="en-US" dirty="0"/>
              <a:t>Extension and Tuskegee</a:t>
            </a:r>
          </a:p>
        </p:txBody>
      </p:sp>
      <p:sp>
        <p:nvSpPr>
          <p:cNvPr id="3" name="Content Placeholder 2"/>
          <p:cNvSpPr>
            <a:spLocks noGrp="1"/>
          </p:cNvSpPr>
          <p:nvPr>
            <p:ph idx="1"/>
          </p:nvPr>
        </p:nvSpPr>
        <p:spPr>
          <a:xfrm>
            <a:off x="228600" y="838200"/>
            <a:ext cx="8763000" cy="2514600"/>
          </a:xfrm>
        </p:spPr>
        <p:txBody>
          <a:bodyPr>
            <a:normAutofit fontScale="85000" lnSpcReduction="10000"/>
          </a:bodyPr>
          <a:lstStyle/>
          <a:p>
            <a:r>
              <a:rPr lang="en-US" dirty="0"/>
              <a:t>Washington held Sunday evening talks in which he introduced his students to the Department of Agriculture and also emphasized the importance of developing rural life for Blacks in the South.</a:t>
            </a:r>
          </a:p>
          <a:p>
            <a:r>
              <a:rPr lang="en-US" dirty="0"/>
              <a:t>Throughout his administration, Washington visited black families in their homes in order to gauge their needs</a:t>
            </a:r>
          </a:p>
          <a:p>
            <a:pPr>
              <a:buNone/>
            </a:pPr>
            <a:endParaRPr lang="en-US" dirty="0"/>
          </a:p>
        </p:txBody>
      </p:sp>
      <p:graphicFrame>
        <p:nvGraphicFramePr>
          <p:cNvPr id="22529" name="Object 1"/>
          <p:cNvGraphicFramePr>
            <a:graphicFrameLocks noChangeAspect="1"/>
          </p:cNvGraphicFramePr>
          <p:nvPr/>
        </p:nvGraphicFramePr>
        <p:xfrm>
          <a:off x="2514600" y="3352800"/>
          <a:ext cx="3971924" cy="3176361"/>
        </p:xfrm>
        <a:graphic>
          <a:graphicData uri="http://schemas.openxmlformats.org/presentationml/2006/ole">
            <mc:AlternateContent xmlns:mc="http://schemas.openxmlformats.org/markup-compatibility/2006">
              <mc:Choice xmlns:v="urn:schemas-microsoft-com:vml" Requires="v">
                <p:oleObj spid="_x0000_s22556" name="Acrobat Document" r:id="rId4" imgW="6419691" imgH="5133975" progId="AcroExch.Document.7">
                  <p:embed/>
                </p:oleObj>
              </mc:Choice>
              <mc:Fallback>
                <p:oleObj name="Acrobat Document" r:id="rId4" imgW="6419691" imgH="5133975" progId="AcroExch.Document.7">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3352800"/>
                        <a:ext cx="3971924" cy="3176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13446</TotalTime>
  <Words>3336</Words>
  <Application>Microsoft Office PowerPoint</Application>
  <PresentationFormat>On-screen Show (4:3)</PresentationFormat>
  <Paragraphs>271</Paragraphs>
  <Slides>50</Slides>
  <Notes>42</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56" baseType="lpstr">
      <vt:lpstr>Arial</vt:lpstr>
      <vt:lpstr>Arial Black</vt:lpstr>
      <vt:lpstr>Calibri</vt:lpstr>
      <vt:lpstr>Wingdings</vt:lpstr>
      <vt:lpstr>Office Theme</vt:lpstr>
      <vt:lpstr>Acrobat Document</vt:lpstr>
      <vt:lpstr>PowerPoint Presentation</vt:lpstr>
      <vt:lpstr>  Extension and Tuskegee        By: Dana R. Chandler, TU Archivist                                        July 21, 2014 </vt:lpstr>
      <vt:lpstr>Early History</vt:lpstr>
      <vt:lpstr>Results of the 1862 Morrill Act</vt:lpstr>
      <vt:lpstr>Extension and Blacks</vt:lpstr>
      <vt:lpstr>Interestingly…</vt:lpstr>
      <vt:lpstr>Extension and Blacks</vt:lpstr>
      <vt:lpstr>Extension and Tuskegee</vt:lpstr>
      <vt:lpstr>Extension and Tuskegee</vt:lpstr>
      <vt:lpstr>Extension and Tuskegee</vt:lpstr>
      <vt:lpstr>PowerPoint Presentation</vt:lpstr>
      <vt:lpstr>Extension and Tuskegee</vt:lpstr>
      <vt:lpstr>Extension and Tuskegee</vt:lpstr>
      <vt:lpstr>Extension and Tuskegee</vt:lpstr>
      <vt:lpstr>Continued Outreach </vt:lpstr>
      <vt:lpstr>Black Extension Agents</vt:lpstr>
      <vt:lpstr>Thomas M. Campbell</vt:lpstr>
      <vt:lpstr>Some Controversy…</vt:lpstr>
      <vt:lpstr>Stallin was a county agent, paid from some private funds, Campbell was a Federal Extension Agent, paid from federal government.</vt:lpstr>
      <vt:lpstr>Thomas M. Campbell</vt:lpstr>
      <vt:lpstr>Thomas Monroe Campbell and the Movable School</vt:lpstr>
      <vt:lpstr>Thomas M. Campbell</vt:lpstr>
      <vt:lpstr>Thomas M. Campbell</vt:lpstr>
      <vt:lpstr>Carver and Extension</vt:lpstr>
      <vt:lpstr>The Jesup Wagon</vt:lpstr>
      <vt:lpstr>The Movable School</vt:lpstr>
      <vt:lpstr>Tuskegee University and Land-Grant Status</vt:lpstr>
      <vt:lpstr>Carver and Extension</vt:lpstr>
      <vt:lpstr>GWC Biography</vt:lpstr>
      <vt:lpstr>Who Was Carver?  </vt:lpstr>
      <vt:lpstr>How would Carver Respond to this age? </vt:lpstr>
      <vt:lpstr>Carver…</vt:lpstr>
      <vt:lpstr>A Legend in His Own Mind?: As for Carver’s humility and intentions, he did not want to wear the title of Dr.</vt:lpstr>
      <vt:lpstr>Today’s World Wide Cultural Movement in Agriculture</vt:lpstr>
      <vt:lpstr>GWC the Green Scientist</vt:lpstr>
      <vt:lpstr>The Notebooks</vt:lpstr>
      <vt:lpstr>Inside the notebooks:</vt:lpstr>
      <vt:lpstr>So, why have they been hidden?</vt:lpstr>
      <vt:lpstr>What the notebooks reveal…</vt:lpstr>
      <vt:lpstr>What caught our eye…</vt:lpstr>
      <vt:lpstr>Carver’s use and reuse method</vt:lpstr>
      <vt:lpstr>He was concerned with what we did with “God’s Creation”</vt:lpstr>
      <vt:lpstr>Used Motor Oil and the Government</vt:lpstr>
      <vt:lpstr> Carver used every opportunity to aid the farmers…</vt:lpstr>
      <vt:lpstr>Going Green and Crop Rotation</vt:lpstr>
      <vt:lpstr>Plot Rotation</vt:lpstr>
      <vt:lpstr>Plot Rotation Plan</vt:lpstr>
      <vt:lpstr>Carver’s Philosophy</vt:lpstr>
      <vt:lpstr>Carver the Pioneer</vt:lpstr>
      <vt:lpstr>Tuskegee and Extension</vt:lpstr>
    </vt:vector>
  </TitlesOfParts>
  <Company>Tuskegee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Tuskegee University Archives</dc:title>
  <dc:creator>dana r. chandler</dc:creator>
  <cp:lastModifiedBy>Dana Chandler</cp:lastModifiedBy>
  <cp:revision>312</cp:revision>
  <dcterms:created xsi:type="dcterms:W3CDTF">2009-09-22T20:34:32Z</dcterms:created>
  <dcterms:modified xsi:type="dcterms:W3CDTF">2018-01-26T15:18:03Z</dcterms:modified>
</cp:coreProperties>
</file>