
<file path=[Content_Types].xml><?xml version="1.0" encoding="utf-8"?>
<Types xmlns="http://schemas.openxmlformats.org/package/2006/content-types">
  <Default Extension="jpeg" ContentType="image/jpeg"/>
  <Default Extension="emf" ContentType="image/x-emf"/>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0"/>
  </p:notesMasterIdLst>
  <p:sldIdLst>
    <p:sldId id="256" r:id="rId2"/>
    <p:sldId id="289" r:id="rId3"/>
    <p:sldId id="292" r:id="rId4"/>
    <p:sldId id="293" r:id="rId5"/>
    <p:sldId id="294" r:id="rId6"/>
    <p:sldId id="295" r:id="rId7"/>
    <p:sldId id="296" r:id="rId8"/>
    <p:sldId id="260" r:id="rId9"/>
    <p:sldId id="261" r:id="rId10"/>
    <p:sldId id="262" r:id="rId11"/>
    <p:sldId id="263" r:id="rId12"/>
    <p:sldId id="264" r:id="rId13"/>
    <p:sldId id="265" r:id="rId14"/>
    <p:sldId id="266" r:id="rId15"/>
    <p:sldId id="267" r:id="rId16"/>
    <p:sldId id="268" r:id="rId17"/>
    <p:sldId id="269" r:id="rId18"/>
    <p:sldId id="270" r:id="rId19"/>
    <p:sldId id="290" r:id="rId20"/>
    <p:sldId id="297" r:id="rId21"/>
    <p:sldId id="298" r:id="rId22"/>
    <p:sldId id="299" r:id="rId23"/>
    <p:sldId id="300" r:id="rId24"/>
    <p:sldId id="301" r:id="rId25"/>
    <p:sldId id="271" r:id="rId26"/>
    <p:sldId id="272" r:id="rId27"/>
    <p:sldId id="273" r:id="rId28"/>
    <p:sldId id="274" r:id="rId29"/>
    <p:sldId id="288" r:id="rId30"/>
    <p:sldId id="276" r:id="rId31"/>
    <p:sldId id="277" r:id="rId32"/>
    <p:sldId id="278" r:id="rId33"/>
    <p:sldId id="291" r:id="rId34"/>
    <p:sldId id="302" r:id="rId35"/>
    <p:sldId id="303" r:id="rId36"/>
    <p:sldId id="304" r:id="rId37"/>
    <p:sldId id="305" r:id="rId38"/>
    <p:sldId id="306" r:id="rId39"/>
    <p:sldId id="282" r:id="rId40"/>
    <p:sldId id="279" r:id="rId41"/>
    <p:sldId id="280" r:id="rId42"/>
    <p:sldId id="281" r:id="rId43"/>
    <p:sldId id="283" r:id="rId44"/>
    <p:sldId id="284" r:id="rId45"/>
    <p:sldId id="285" r:id="rId46"/>
    <p:sldId id="286" r:id="rId47"/>
    <p:sldId id="287" r:id="rId48"/>
    <p:sldId id="259" r:id="rId4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130"/>
    <p:restoredTop sz="94648"/>
  </p:normalViewPr>
  <p:slideViewPr>
    <p:cSldViewPr>
      <p:cViewPr varScale="1">
        <p:scale>
          <a:sx n="109" d="100"/>
          <a:sy n="109" d="100"/>
        </p:scale>
        <p:origin x="1416" y="10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C36045B-C668-486E-83C5-A44DA033C789}" type="datetimeFigureOut">
              <a:rPr lang="en-US" smtClean="0"/>
              <a:pPr/>
              <a:t>7/1/2019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C520F65-589A-4CE7-9378-9A2197F29C58}" type="slidenum">
              <a:rPr lang="en-US" smtClean="0"/>
              <a:pPr/>
              <a:t>‹#›</a:t>
            </a:fld>
            <a:endParaRPr lang="en-US"/>
          </a:p>
        </p:txBody>
      </p:sp>
    </p:spTree>
    <p:extLst>
      <p:ext uri="{BB962C8B-B14F-4D97-AF65-F5344CB8AC3E}">
        <p14:creationId xmlns:p14="http://schemas.microsoft.com/office/powerpoint/2010/main" val="27162564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C520F65-589A-4CE7-9378-9A2197F29C58}" type="slidenum">
              <a:rPr lang="en-US" smtClean="0"/>
              <a:pPr/>
              <a:t>1</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C520F65-589A-4CE7-9378-9A2197F29C58}" type="slidenum">
              <a:rPr lang="en-US" smtClean="0"/>
              <a:pPr/>
              <a:t>48</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EFA2E5D-5C11-4B82-B9FF-1DF4A7B1D708}" type="datetimeFigureOut">
              <a:rPr lang="en-US" smtClean="0"/>
              <a:pPr/>
              <a:t>7/1/2019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614C9F-5388-4152-AD5E-6061D5F09DB9}"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EFA2E5D-5C11-4B82-B9FF-1DF4A7B1D708}" type="datetimeFigureOut">
              <a:rPr lang="en-US" smtClean="0"/>
              <a:pPr/>
              <a:t>7/1/2019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614C9F-5388-4152-AD5E-6061D5F09DB9}"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EFA2E5D-5C11-4B82-B9FF-1DF4A7B1D708}" type="datetimeFigureOut">
              <a:rPr lang="en-US" smtClean="0"/>
              <a:pPr/>
              <a:t>7/1/2019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614C9F-5388-4152-AD5E-6061D5F09DB9}"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EFA2E5D-5C11-4B82-B9FF-1DF4A7B1D708}" type="datetimeFigureOut">
              <a:rPr lang="en-US" smtClean="0"/>
              <a:pPr/>
              <a:t>7/1/2019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614C9F-5388-4152-AD5E-6061D5F09DB9}"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EFA2E5D-5C11-4B82-B9FF-1DF4A7B1D708}" type="datetimeFigureOut">
              <a:rPr lang="en-US" smtClean="0"/>
              <a:pPr/>
              <a:t>7/1/2019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614C9F-5388-4152-AD5E-6061D5F09DB9}"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EFA2E5D-5C11-4B82-B9FF-1DF4A7B1D708}" type="datetimeFigureOut">
              <a:rPr lang="en-US" smtClean="0"/>
              <a:pPr/>
              <a:t>7/1/2019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614C9F-5388-4152-AD5E-6061D5F09DB9}"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EFA2E5D-5C11-4B82-B9FF-1DF4A7B1D708}" type="datetimeFigureOut">
              <a:rPr lang="en-US" smtClean="0"/>
              <a:pPr/>
              <a:t>7/1/2019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3614C9F-5388-4152-AD5E-6061D5F09DB9}"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EFA2E5D-5C11-4B82-B9FF-1DF4A7B1D708}" type="datetimeFigureOut">
              <a:rPr lang="en-US" smtClean="0"/>
              <a:pPr/>
              <a:t>7/1/2019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3614C9F-5388-4152-AD5E-6061D5F09DB9}"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EFA2E5D-5C11-4B82-B9FF-1DF4A7B1D708}" type="datetimeFigureOut">
              <a:rPr lang="en-US" smtClean="0"/>
              <a:pPr/>
              <a:t>7/1/2019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3614C9F-5388-4152-AD5E-6061D5F09DB9}"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EFA2E5D-5C11-4B82-B9FF-1DF4A7B1D708}" type="datetimeFigureOut">
              <a:rPr lang="en-US" smtClean="0"/>
              <a:pPr/>
              <a:t>7/1/2019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614C9F-5388-4152-AD5E-6061D5F09DB9}"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EFA2E5D-5C11-4B82-B9FF-1DF4A7B1D708}" type="datetimeFigureOut">
              <a:rPr lang="en-US" smtClean="0"/>
              <a:pPr/>
              <a:t>7/1/2019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614C9F-5388-4152-AD5E-6061D5F09DB9}"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C00000"/>
            </a:gs>
            <a:gs pos="50000">
              <a:schemeClr val="accent1">
                <a:tint val="44500"/>
                <a:satMod val="160000"/>
              </a:schemeClr>
            </a:gs>
            <a:gs pos="100000">
              <a:schemeClr val="accent1">
                <a:tint val="23500"/>
                <a:satMod val="160000"/>
              </a:schemeClr>
            </a:gs>
          </a:gsLst>
          <a:lin ang="27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EFA2E5D-5C11-4B82-B9FF-1DF4A7B1D708}" type="datetimeFigureOut">
              <a:rPr lang="en-US" smtClean="0"/>
              <a:pPr/>
              <a:t>7/1/2019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3614C9F-5388-4152-AD5E-6061D5F09DB9}"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4.tiff"/><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5.tiff"/><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17.tif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image" Target="../media/image20.emf"/><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3.tiff"/><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26.tiff"/><Relationship Id="rId2" Type="http://schemas.openxmlformats.org/officeDocument/2006/relationships/image" Target="../media/image25.emf"/><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emf"/><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30.tiff"/><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31.tiff"/><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32.tiff"/><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914400"/>
            <a:ext cx="7772400" cy="1470025"/>
          </a:xfrm>
        </p:spPr>
        <p:txBody>
          <a:bodyPr/>
          <a:lstStyle/>
          <a:p>
            <a:r>
              <a:rPr lang="en-US" dirty="0">
                <a:latin typeface="Arial Black" pitchFamily="34" charset="0"/>
              </a:rPr>
              <a:t>Tuskegee’s Photographic Legacy</a:t>
            </a:r>
          </a:p>
        </p:txBody>
      </p:sp>
      <p:sp>
        <p:nvSpPr>
          <p:cNvPr id="3" name="Subtitle 2"/>
          <p:cNvSpPr>
            <a:spLocks noGrp="1"/>
          </p:cNvSpPr>
          <p:nvPr>
            <p:ph type="subTitle" idx="1"/>
          </p:nvPr>
        </p:nvSpPr>
        <p:spPr>
          <a:xfrm>
            <a:off x="304800" y="3886200"/>
            <a:ext cx="8534400" cy="1752600"/>
          </a:xfrm>
        </p:spPr>
        <p:txBody>
          <a:bodyPr>
            <a:normAutofit/>
          </a:bodyPr>
          <a:lstStyle/>
          <a:p>
            <a:pPr algn="r"/>
            <a:r>
              <a:rPr lang="en-US" sz="2000" dirty="0">
                <a:solidFill>
                  <a:schemeClr val="tx1"/>
                </a:solidFill>
                <a:latin typeface="Arial" pitchFamily="34" charset="0"/>
                <a:cs typeface="Arial" pitchFamily="34" charset="0"/>
              </a:rPr>
              <a:t>Dana R. Chandler, </a:t>
            </a:r>
            <a:r>
              <a:rPr lang="en-US" sz="2000" dirty="0" smtClean="0">
                <a:solidFill>
                  <a:schemeClr val="tx1"/>
                </a:solidFill>
                <a:latin typeface="Arial" pitchFamily="34" charset="0"/>
                <a:cs typeface="Arial" pitchFamily="34" charset="0"/>
              </a:rPr>
              <a:t>Archivist/Associate Professor</a:t>
            </a:r>
          </a:p>
          <a:p>
            <a:pPr algn="r"/>
            <a:r>
              <a:rPr lang="en-US" sz="2000" dirty="0" smtClean="0">
                <a:solidFill>
                  <a:schemeClr val="tx1"/>
                </a:solidFill>
                <a:latin typeface="Arial" pitchFamily="34" charset="0"/>
                <a:cs typeface="Arial" pitchFamily="34" charset="0"/>
              </a:rPr>
              <a:t>Tuskegee University Archives</a:t>
            </a:r>
            <a:endParaRPr lang="en-US" sz="2000" dirty="0">
              <a:solidFill>
                <a:schemeClr val="tx1"/>
              </a:solidFill>
              <a:latin typeface="Arial" pitchFamily="34" charset="0"/>
              <a:cs typeface="Arial" pitchFamily="34" charset="0"/>
            </a:endParaRPr>
          </a:p>
        </p:txBody>
      </p:sp>
      <p:pic>
        <p:nvPicPr>
          <p:cNvPr id="1026" name="Picture 2"/>
          <p:cNvPicPr>
            <a:picLocks noChangeAspect="1" noChangeArrowheads="1"/>
          </p:cNvPicPr>
          <p:nvPr/>
        </p:nvPicPr>
        <p:blipFill>
          <a:blip r:embed="rId3" cstate="print"/>
          <a:srcRect/>
          <a:stretch>
            <a:fillRect/>
          </a:stretch>
        </p:blipFill>
        <p:spPr bwMode="auto">
          <a:xfrm>
            <a:off x="0" y="6038850"/>
            <a:ext cx="9144000" cy="819150"/>
          </a:xfrm>
          <a:prstGeom prst="rect">
            <a:avLst/>
          </a:prstGeom>
          <a:noFill/>
          <a:ln w="9525">
            <a:noFill/>
            <a:miter lim="800000"/>
            <a:headEnd/>
            <a:tailEnd/>
          </a:ln>
          <a:effec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D8BCCD01-F928-FC4C-B627-C43D12EEE660}"/>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44450" y="233879"/>
            <a:ext cx="8255099" cy="6390242"/>
          </a:xfrm>
        </p:spPr>
      </p:pic>
    </p:spTree>
    <p:extLst>
      <p:ext uri="{BB962C8B-B14F-4D97-AF65-F5344CB8AC3E}">
        <p14:creationId xmlns:p14="http://schemas.microsoft.com/office/powerpoint/2010/main" val="26399272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30EB3264-03D7-1D47-B7BC-48CD4A72F1AA}"/>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63738" y="457200"/>
            <a:ext cx="8016523" cy="6054436"/>
          </a:xfrm>
        </p:spPr>
      </p:pic>
    </p:spTree>
    <p:extLst>
      <p:ext uri="{BB962C8B-B14F-4D97-AF65-F5344CB8AC3E}">
        <p14:creationId xmlns:p14="http://schemas.microsoft.com/office/powerpoint/2010/main" val="25296429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96FB654C-5DA5-CD45-986D-93A034FD30B0}"/>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159000" y="173726"/>
            <a:ext cx="4826000" cy="6510547"/>
          </a:xfrm>
        </p:spPr>
      </p:pic>
    </p:spTree>
    <p:extLst>
      <p:ext uri="{BB962C8B-B14F-4D97-AF65-F5344CB8AC3E}">
        <p14:creationId xmlns:p14="http://schemas.microsoft.com/office/powerpoint/2010/main" val="12083832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3BECF7D0-0938-5D42-B4A8-B9BF62932338}"/>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04800" y="248621"/>
            <a:ext cx="8352208" cy="6360757"/>
          </a:xfrm>
        </p:spPr>
      </p:pic>
    </p:spTree>
    <p:extLst>
      <p:ext uri="{BB962C8B-B14F-4D97-AF65-F5344CB8AC3E}">
        <p14:creationId xmlns:p14="http://schemas.microsoft.com/office/powerpoint/2010/main" val="27441448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D4CBAAA-D4DD-984F-B853-C9E48736C57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8607" y="361950"/>
            <a:ext cx="8466786" cy="6134100"/>
          </a:xfrm>
          <a:prstGeom prst="rect">
            <a:avLst/>
          </a:prstGeom>
        </p:spPr>
      </p:pic>
    </p:spTree>
    <p:extLst>
      <p:ext uri="{BB962C8B-B14F-4D97-AF65-F5344CB8AC3E}">
        <p14:creationId xmlns:p14="http://schemas.microsoft.com/office/powerpoint/2010/main" val="3691971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BC88FF9-164B-D049-8E8E-CF681C54891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98233" y="0"/>
            <a:ext cx="6347534" cy="6858000"/>
          </a:xfrm>
          <a:prstGeom prst="rect">
            <a:avLst/>
          </a:prstGeom>
        </p:spPr>
      </p:pic>
    </p:spTree>
    <p:extLst>
      <p:ext uri="{BB962C8B-B14F-4D97-AF65-F5344CB8AC3E}">
        <p14:creationId xmlns:p14="http://schemas.microsoft.com/office/powerpoint/2010/main" val="25703339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857AA38-DDC3-5A41-855E-2E9305065CF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57400" y="101467"/>
            <a:ext cx="4864100" cy="6655066"/>
          </a:xfrm>
          <a:prstGeom prst="rect">
            <a:avLst/>
          </a:prstGeom>
        </p:spPr>
      </p:pic>
    </p:spTree>
    <p:extLst>
      <p:ext uri="{BB962C8B-B14F-4D97-AF65-F5344CB8AC3E}">
        <p14:creationId xmlns:p14="http://schemas.microsoft.com/office/powerpoint/2010/main" val="24558524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3738152-CB25-524B-A04F-B6A2CC7DB00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10000" y="152400"/>
            <a:ext cx="4851400" cy="6621984"/>
          </a:xfrm>
          <a:prstGeom prst="rect">
            <a:avLst/>
          </a:prstGeom>
        </p:spPr>
      </p:pic>
      <p:sp>
        <p:nvSpPr>
          <p:cNvPr id="6" name="TextBox 5"/>
          <p:cNvSpPr txBox="1"/>
          <p:nvPr/>
        </p:nvSpPr>
        <p:spPr>
          <a:xfrm>
            <a:off x="609600" y="441509"/>
            <a:ext cx="2895600" cy="5262979"/>
          </a:xfrm>
          <a:prstGeom prst="rect">
            <a:avLst/>
          </a:prstGeom>
          <a:noFill/>
        </p:spPr>
        <p:txBody>
          <a:bodyPr wrap="square" rtlCol="0">
            <a:spAutoFit/>
          </a:bodyPr>
          <a:lstStyle/>
          <a:p>
            <a:r>
              <a:rPr lang="en-US" sz="2400" dirty="0" smtClean="0"/>
              <a:t>His </a:t>
            </a:r>
            <a:r>
              <a:rPr lang="en-US" sz="2400" dirty="0"/>
              <a:t>1932 image, entitled "The Boss", shows an authoritative female farm worker whom he discovered setting up a produce stand near campus. She stands proudly in her everyday clothes, defying the viewer to dismiss her headscarf and apron as comical or </a:t>
            </a:r>
            <a:r>
              <a:rPr lang="en-US" sz="2400" dirty="0" smtClean="0"/>
              <a:t>picturesque. </a:t>
            </a:r>
            <a:endParaRPr lang="en-US" sz="2400" dirty="0"/>
          </a:p>
        </p:txBody>
      </p:sp>
    </p:spTree>
    <p:extLst>
      <p:ext uri="{BB962C8B-B14F-4D97-AF65-F5344CB8AC3E}">
        <p14:creationId xmlns:p14="http://schemas.microsoft.com/office/powerpoint/2010/main" val="30866082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CEC1223-C062-A446-B3D4-E8F6154A35D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9755" y="838200"/>
            <a:ext cx="8884489" cy="5494491"/>
          </a:xfrm>
          <a:prstGeom prst="rect">
            <a:avLst/>
          </a:prstGeom>
        </p:spPr>
      </p:pic>
    </p:spTree>
    <p:extLst>
      <p:ext uri="{BB962C8B-B14F-4D97-AF65-F5344CB8AC3E}">
        <p14:creationId xmlns:p14="http://schemas.microsoft.com/office/powerpoint/2010/main" val="27270592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19EAE7-0ABC-0340-BB93-AB6FE5F0590E}"/>
              </a:ext>
            </a:extLst>
          </p:cNvPr>
          <p:cNvSpPr>
            <a:spLocks noGrp="1"/>
          </p:cNvSpPr>
          <p:nvPr>
            <p:ph type="title"/>
          </p:nvPr>
        </p:nvSpPr>
        <p:spPr>
          <a:xfrm>
            <a:off x="685800" y="2747962"/>
            <a:ext cx="7772400" cy="1362075"/>
          </a:xfrm>
        </p:spPr>
        <p:txBody>
          <a:bodyPr/>
          <a:lstStyle/>
          <a:p>
            <a:pPr algn="ctr"/>
            <a:r>
              <a:rPr lang="en-US" dirty="0"/>
              <a:t>C.M. </a:t>
            </a:r>
            <a:r>
              <a:rPr lang="en-US" dirty="0" err="1"/>
              <a:t>Battey</a:t>
            </a:r>
            <a:endParaRPr lang="en-US" dirty="0"/>
          </a:p>
        </p:txBody>
      </p:sp>
    </p:spTree>
    <p:extLst>
      <p:ext uri="{BB962C8B-B14F-4D97-AF65-F5344CB8AC3E}">
        <p14:creationId xmlns:p14="http://schemas.microsoft.com/office/powerpoint/2010/main" val="19726118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19EAE7-0ABC-0340-BB93-AB6FE5F0590E}"/>
              </a:ext>
            </a:extLst>
          </p:cNvPr>
          <p:cNvSpPr>
            <a:spLocks noGrp="1"/>
          </p:cNvSpPr>
          <p:nvPr>
            <p:ph type="title"/>
          </p:nvPr>
        </p:nvSpPr>
        <p:spPr>
          <a:xfrm>
            <a:off x="685800" y="2747962"/>
            <a:ext cx="7772400" cy="1362075"/>
          </a:xfrm>
        </p:spPr>
        <p:txBody>
          <a:bodyPr/>
          <a:lstStyle/>
          <a:p>
            <a:pPr algn="ctr"/>
            <a:r>
              <a:rPr lang="en-US" dirty="0"/>
              <a:t>P.H. Polk</a:t>
            </a:r>
          </a:p>
        </p:txBody>
      </p:sp>
    </p:spTree>
    <p:extLst>
      <p:ext uri="{BB962C8B-B14F-4D97-AF65-F5344CB8AC3E}">
        <p14:creationId xmlns:p14="http://schemas.microsoft.com/office/powerpoint/2010/main" val="24410661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b="1" dirty="0"/>
              <a:t>Cornelius Marion </a:t>
            </a:r>
            <a:r>
              <a:rPr lang="en-US" b="1" dirty="0" err="1"/>
              <a:t>Battey</a:t>
            </a:r>
            <a:r>
              <a:rPr lang="en-US" dirty="0"/>
              <a:t> </a:t>
            </a:r>
            <a:endParaRPr lang="en-US" dirty="0"/>
          </a:p>
        </p:txBody>
      </p:sp>
      <p:sp>
        <p:nvSpPr>
          <p:cNvPr id="5" name="Content Placeholder 4"/>
          <p:cNvSpPr>
            <a:spLocks noGrp="1"/>
          </p:cNvSpPr>
          <p:nvPr>
            <p:ph idx="1"/>
          </p:nvPr>
        </p:nvSpPr>
        <p:spPr/>
        <p:txBody>
          <a:bodyPr/>
          <a:lstStyle/>
          <a:p>
            <a:r>
              <a:rPr lang="en-US" dirty="0"/>
              <a:t>B</a:t>
            </a:r>
            <a:r>
              <a:rPr lang="en-US" dirty="0" smtClean="0"/>
              <a:t>orn </a:t>
            </a:r>
            <a:r>
              <a:rPr lang="en-US" dirty="0"/>
              <a:t>in 1873 in Augusta, Georgia, but was raised in the </a:t>
            </a:r>
            <a:r>
              <a:rPr lang="en-US" dirty="0" smtClean="0"/>
              <a:t>North </a:t>
            </a:r>
          </a:p>
          <a:p>
            <a:r>
              <a:rPr lang="en-US" dirty="0" smtClean="0"/>
              <a:t>Died in </a:t>
            </a:r>
            <a:r>
              <a:rPr lang="en-US" dirty="0"/>
              <a:t>Tuskegee in </a:t>
            </a:r>
            <a:r>
              <a:rPr lang="en-US" dirty="0" smtClean="0"/>
              <a:t>1927</a:t>
            </a:r>
          </a:p>
          <a:p>
            <a:r>
              <a:rPr lang="en-US" dirty="0" smtClean="0"/>
              <a:t>Not much is known about his early life</a:t>
            </a:r>
          </a:p>
          <a:p>
            <a:endParaRPr lang="en-US" dirty="0"/>
          </a:p>
          <a:p>
            <a:endParaRPr lang="en-US" dirty="0" smtClean="0"/>
          </a:p>
          <a:p>
            <a:pPr marL="0" indent="0">
              <a:buNone/>
            </a:pPr>
            <a:r>
              <a:rPr lang="en-US" dirty="0"/>
              <a:t> </a:t>
            </a:r>
            <a:r>
              <a:rPr lang="en-US" dirty="0" smtClean="0"/>
              <a:t>                    What we do know…</a:t>
            </a:r>
          </a:p>
        </p:txBody>
      </p:sp>
    </p:spTree>
    <p:extLst>
      <p:ext uri="{BB962C8B-B14F-4D97-AF65-F5344CB8AC3E}">
        <p14:creationId xmlns:p14="http://schemas.microsoft.com/office/powerpoint/2010/main" val="37293510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Early Years</a:t>
            </a:r>
            <a:endParaRPr lang="en-US" dirty="0"/>
          </a:p>
        </p:txBody>
      </p:sp>
      <p:sp>
        <p:nvSpPr>
          <p:cNvPr id="3" name="Content Placeholder 2"/>
          <p:cNvSpPr>
            <a:spLocks noGrp="1"/>
          </p:cNvSpPr>
          <p:nvPr>
            <p:ph idx="1"/>
          </p:nvPr>
        </p:nvSpPr>
        <p:spPr/>
        <p:txBody>
          <a:bodyPr>
            <a:normAutofit fontScale="92500" lnSpcReduction="10000"/>
          </a:bodyPr>
          <a:lstStyle/>
          <a:p>
            <a:r>
              <a:rPr lang="en-US" dirty="0"/>
              <a:t>His first job in photography was in a studio in Cleveland, </a:t>
            </a:r>
            <a:r>
              <a:rPr lang="en-US" dirty="0" smtClean="0"/>
              <a:t>Ohio</a:t>
            </a:r>
            <a:endParaRPr lang="en-US" dirty="0"/>
          </a:p>
          <a:p>
            <a:r>
              <a:rPr lang="en-US" dirty="0" smtClean="0"/>
              <a:t>He </a:t>
            </a:r>
            <a:r>
              <a:rPr lang="en-US" dirty="0"/>
              <a:t>moved to New </a:t>
            </a:r>
            <a:r>
              <a:rPr lang="en-US" dirty="0" smtClean="0"/>
              <a:t>York </a:t>
            </a:r>
            <a:r>
              <a:rPr lang="en-US" dirty="0"/>
              <a:t>and worked for six years in the Bradley Photographic Studio on Fifth Avenue, where he held the position of </a:t>
            </a:r>
            <a:r>
              <a:rPr lang="en-US" dirty="0" smtClean="0"/>
              <a:t>superintendent</a:t>
            </a:r>
          </a:p>
          <a:p>
            <a:r>
              <a:rPr lang="en-US" dirty="0" smtClean="0"/>
              <a:t>He </a:t>
            </a:r>
            <a:r>
              <a:rPr lang="en-US" dirty="0"/>
              <a:t>went on to work at Underwood &amp; Underwood, one of the city's successful early 20th century photo studios, where he headed up the retouching department</a:t>
            </a:r>
            <a:endParaRPr lang="en-US" dirty="0"/>
          </a:p>
        </p:txBody>
      </p:sp>
    </p:spTree>
    <p:extLst>
      <p:ext uri="{BB962C8B-B14F-4D97-AF65-F5344CB8AC3E}">
        <p14:creationId xmlns:p14="http://schemas.microsoft.com/office/powerpoint/2010/main" val="34205686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Formative Years</a:t>
            </a:r>
            <a:endParaRPr lang="en-US" dirty="0"/>
          </a:p>
        </p:txBody>
      </p:sp>
      <p:sp>
        <p:nvSpPr>
          <p:cNvPr id="3" name="Content Placeholder 2"/>
          <p:cNvSpPr>
            <a:spLocks noGrp="1"/>
          </p:cNvSpPr>
          <p:nvPr>
            <p:ph idx="1"/>
          </p:nvPr>
        </p:nvSpPr>
        <p:spPr>
          <a:xfrm>
            <a:off x="304800" y="1295400"/>
            <a:ext cx="8686800" cy="5410200"/>
          </a:xfrm>
        </p:spPr>
        <p:txBody>
          <a:bodyPr>
            <a:normAutofit fontScale="70000" lnSpcReduction="20000"/>
          </a:bodyPr>
          <a:lstStyle/>
          <a:p>
            <a:r>
              <a:rPr lang="en-US" dirty="0" err="1"/>
              <a:t>Battey</a:t>
            </a:r>
            <a:r>
              <a:rPr lang="en-US" dirty="0"/>
              <a:t> eventually opened a business on Mott Street in New York with a white partner under the name </a:t>
            </a:r>
            <a:r>
              <a:rPr lang="en-US" dirty="0" err="1"/>
              <a:t>Battey</a:t>
            </a:r>
            <a:r>
              <a:rPr lang="en-US" dirty="0"/>
              <a:t> and Warren Studio</a:t>
            </a:r>
            <a:r>
              <a:rPr lang="en-US" dirty="0" smtClean="0"/>
              <a:t>.</a:t>
            </a:r>
            <a:endParaRPr lang="en-US" baseline="30000" dirty="0"/>
          </a:p>
          <a:p>
            <a:r>
              <a:rPr lang="en-US" dirty="0" smtClean="0"/>
              <a:t>He </a:t>
            </a:r>
            <a:r>
              <a:rPr lang="en-US" dirty="0"/>
              <a:t>shot idealized photographic portraits of black people, some famous and some not. </a:t>
            </a:r>
            <a:endParaRPr lang="en-US" dirty="0" smtClean="0"/>
          </a:p>
          <a:p>
            <a:r>
              <a:rPr lang="en-US" dirty="0" smtClean="0"/>
              <a:t>One </a:t>
            </a:r>
            <a:r>
              <a:rPr lang="en-US" dirty="0"/>
              <a:t>of his earliest known photographs is of Frederick Douglass, shot in 1893 just two years before Douglass's death</a:t>
            </a:r>
            <a:r>
              <a:rPr lang="en-US" dirty="0" smtClean="0"/>
              <a:t>. </a:t>
            </a:r>
          </a:p>
          <a:p>
            <a:r>
              <a:rPr lang="en-US" dirty="0" smtClean="0"/>
              <a:t>His </a:t>
            </a:r>
            <a:r>
              <a:rPr lang="en-US" dirty="0"/>
              <a:t>style was </a:t>
            </a:r>
            <a:r>
              <a:rPr lang="en-US" dirty="0" err="1"/>
              <a:t>pictorialist</a:t>
            </a:r>
            <a:r>
              <a:rPr lang="en-US" dirty="0"/>
              <a:t>, characterized by use of soft focus and retouching of the negatives and prints to smooth out any irregularities</a:t>
            </a:r>
            <a:r>
              <a:rPr lang="en-US" dirty="0" smtClean="0"/>
              <a:t>.</a:t>
            </a:r>
            <a:endParaRPr lang="en-US" dirty="0"/>
          </a:p>
          <a:p>
            <a:r>
              <a:rPr lang="en-US" dirty="0" err="1"/>
              <a:t>Battey</a:t>
            </a:r>
            <a:r>
              <a:rPr lang="en-US" dirty="0"/>
              <a:t> became a friend of W. E. B. Du </a:t>
            </a:r>
            <a:r>
              <a:rPr lang="en-US" dirty="0" smtClean="0"/>
              <a:t>Bois</a:t>
            </a:r>
          </a:p>
          <a:p>
            <a:r>
              <a:rPr lang="en-US" dirty="0" err="1" smtClean="0"/>
              <a:t>Battey's</a:t>
            </a:r>
            <a:r>
              <a:rPr lang="en-US" dirty="0" smtClean="0"/>
              <a:t> </a:t>
            </a:r>
            <a:r>
              <a:rPr lang="en-US" dirty="0"/>
              <a:t>portraits of America's black leaders began regularly appearing on the cover of </a:t>
            </a:r>
            <a:r>
              <a:rPr lang="en-US" i="1" dirty="0"/>
              <a:t>The Crisis</a:t>
            </a:r>
            <a:r>
              <a:rPr lang="en-US" dirty="0" smtClean="0"/>
              <a:t>. </a:t>
            </a:r>
          </a:p>
          <a:p>
            <a:r>
              <a:rPr lang="en-US" dirty="0" smtClean="0"/>
              <a:t>He </a:t>
            </a:r>
            <a:r>
              <a:rPr lang="en-US" dirty="0"/>
              <a:t>also shot covers for </a:t>
            </a:r>
            <a:r>
              <a:rPr lang="en-US" i="1" dirty="0"/>
              <a:t>The Messenger</a:t>
            </a:r>
            <a:r>
              <a:rPr lang="en-US" dirty="0"/>
              <a:t> magazine and the journal </a:t>
            </a:r>
            <a:r>
              <a:rPr lang="en-US" i="1" dirty="0"/>
              <a:t>Opportunity</a:t>
            </a:r>
            <a:r>
              <a:rPr lang="en-US" dirty="0" smtClean="0"/>
              <a:t>. </a:t>
            </a:r>
          </a:p>
          <a:p>
            <a:r>
              <a:rPr lang="en-US" dirty="0" smtClean="0"/>
              <a:t>As </a:t>
            </a:r>
            <a:r>
              <a:rPr lang="en-US" dirty="0"/>
              <a:t>his fame grew, he also photographed white leaders such as President Calvin Coolidge and United States Supreme Court Chief Justice William Howard Taft</a:t>
            </a:r>
            <a:r>
              <a:rPr lang="en-US" dirty="0" smtClean="0"/>
              <a:t>.</a:t>
            </a:r>
            <a:endParaRPr lang="en-US" dirty="0"/>
          </a:p>
          <a:p>
            <a:endParaRPr lang="en-US" dirty="0"/>
          </a:p>
        </p:txBody>
      </p:sp>
    </p:spTree>
    <p:extLst>
      <p:ext uri="{BB962C8B-B14F-4D97-AF65-F5344CB8AC3E}">
        <p14:creationId xmlns:p14="http://schemas.microsoft.com/office/powerpoint/2010/main" val="29743563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52400"/>
            <a:ext cx="8077200" cy="868362"/>
          </a:xfrm>
        </p:spPr>
        <p:txBody>
          <a:bodyPr/>
          <a:lstStyle/>
          <a:p>
            <a:r>
              <a:rPr lang="en-US" dirty="0" smtClean="0"/>
              <a:t>Latter Years</a:t>
            </a:r>
            <a:endParaRPr lang="en-US" dirty="0"/>
          </a:p>
        </p:txBody>
      </p:sp>
      <p:sp>
        <p:nvSpPr>
          <p:cNvPr id="3" name="Content Placeholder 2"/>
          <p:cNvSpPr>
            <a:spLocks noGrp="1"/>
          </p:cNvSpPr>
          <p:nvPr>
            <p:ph idx="1"/>
          </p:nvPr>
        </p:nvSpPr>
        <p:spPr>
          <a:xfrm>
            <a:off x="381000" y="1143000"/>
            <a:ext cx="8305800" cy="5486400"/>
          </a:xfrm>
        </p:spPr>
        <p:txBody>
          <a:bodyPr>
            <a:normAutofit fontScale="77500" lnSpcReduction="20000"/>
          </a:bodyPr>
          <a:lstStyle/>
          <a:p>
            <a:r>
              <a:rPr lang="en-US" dirty="0"/>
              <a:t>Starting around 1900, </a:t>
            </a:r>
            <a:r>
              <a:rPr lang="en-US" dirty="0" err="1"/>
              <a:t>Battey</a:t>
            </a:r>
            <a:r>
              <a:rPr lang="en-US" dirty="0"/>
              <a:t> began extensively documenting the life of Booker T. Washington, continuing until Washington's death in 1915</a:t>
            </a:r>
            <a:r>
              <a:rPr lang="en-US" dirty="0" smtClean="0"/>
              <a:t>. </a:t>
            </a:r>
          </a:p>
          <a:p>
            <a:r>
              <a:rPr lang="en-US" dirty="0" smtClean="0"/>
              <a:t>Along </a:t>
            </a:r>
            <a:r>
              <a:rPr lang="en-US" dirty="0"/>
              <a:t>with Arthur P. </a:t>
            </a:r>
            <a:r>
              <a:rPr lang="en-US" dirty="0" err="1"/>
              <a:t>Bedou</a:t>
            </a:r>
            <a:r>
              <a:rPr lang="en-US" dirty="0"/>
              <a:t>, he was one of the two photographers Washington most relied on, especially during northern trips</a:t>
            </a:r>
            <a:r>
              <a:rPr lang="en-US" dirty="0" smtClean="0"/>
              <a:t>. </a:t>
            </a:r>
            <a:r>
              <a:rPr lang="en-US" dirty="0" err="1"/>
              <a:t>Battey's</a:t>
            </a:r>
            <a:r>
              <a:rPr lang="en-US" dirty="0"/>
              <a:t> formal, quiet studio portraits complemented </a:t>
            </a:r>
            <a:r>
              <a:rPr lang="en-US" dirty="0" err="1"/>
              <a:t>Bedou's</a:t>
            </a:r>
            <a:r>
              <a:rPr lang="en-US" dirty="0"/>
              <a:t> more journalistic, snapshot style</a:t>
            </a:r>
            <a:r>
              <a:rPr lang="en-US" dirty="0" smtClean="0"/>
              <a:t>.</a:t>
            </a:r>
            <a:endParaRPr lang="en-US" dirty="0"/>
          </a:p>
          <a:p>
            <a:r>
              <a:rPr lang="en-US" dirty="0"/>
              <a:t>In 1916, </a:t>
            </a:r>
            <a:r>
              <a:rPr lang="en-US" dirty="0" err="1"/>
              <a:t>Battey</a:t>
            </a:r>
            <a:r>
              <a:rPr lang="en-US" dirty="0"/>
              <a:t> replaced </a:t>
            </a:r>
            <a:r>
              <a:rPr lang="en-US" dirty="0" err="1"/>
              <a:t>Bedou</a:t>
            </a:r>
            <a:r>
              <a:rPr lang="en-US" dirty="0"/>
              <a:t> as the official photographer of </a:t>
            </a:r>
            <a:r>
              <a:rPr lang="en-US" dirty="0" smtClean="0"/>
              <a:t> </a:t>
            </a:r>
            <a:r>
              <a:rPr lang="en-US" dirty="0"/>
              <a:t>Tuskegee </a:t>
            </a:r>
            <a:r>
              <a:rPr lang="en-US" dirty="0" smtClean="0"/>
              <a:t>Institute. </a:t>
            </a:r>
          </a:p>
          <a:p>
            <a:r>
              <a:rPr lang="en-US" dirty="0" smtClean="0"/>
              <a:t>The </a:t>
            </a:r>
            <a:r>
              <a:rPr lang="en-US" dirty="0"/>
              <a:t>administration favored him in part because it wanted to set up a photography department and </a:t>
            </a:r>
            <a:r>
              <a:rPr lang="en-US" dirty="0" err="1"/>
              <a:t>Battey</a:t>
            </a:r>
            <a:r>
              <a:rPr lang="en-US" dirty="0"/>
              <a:t> had connections with Eastman Kodak whose founder, George Eastman, had been a longtime supporter of the school</a:t>
            </a:r>
            <a:r>
              <a:rPr lang="en-US" dirty="0" smtClean="0"/>
              <a:t>. </a:t>
            </a:r>
          </a:p>
          <a:p>
            <a:r>
              <a:rPr lang="en-US" dirty="0" smtClean="0"/>
              <a:t>Eastman </a:t>
            </a:r>
            <a:r>
              <a:rPr lang="en-US" dirty="0"/>
              <a:t>donated funds to found the new department, which </a:t>
            </a:r>
            <a:r>
              <a:rPr lang="en-US" dirty="0" err="1"/>
              <a:t>Battey</a:t>
            </a:r>
            <a:r>
              <a:rPr lang="en-US" dirty="0"/>
              <a:t> then headed up until his death a decade later</a:t>
            </a:r>
            <a:r>
              <a:rPr lang="en-US" dirty="0" smtClean="0"/>
              <a:t>. </a:t>
            </a:r>
            <a:endParaRPr lang="en-US" dirty="0"/>
          </a:p>
        </p:txBody>
      </p:sp>
    </p:spTree>
    <p:extLst>
      <p:ext uri="{BB962C8B-B14F-4D97-AF65-F5344CB8AC3E}">
        <p14:creationId xmlns:p14="http://schemas.microsoft.com/office/powerpoint/2010/main" val="39634048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Particulars</a:t>
            </a:r>
            <a:endParaRPr lang="en-US" dirty="0"/>
          </a:p>
        </p:txBody>
      </p:sp>
      <p:sp>
        <p:nvSpPr>
          <p:cNvPr id="3" name="Content Placeholder 2"/>
          <p:cNvSpPr>
            <a:spLocks noGrp="1"/>
          </p:cNvSpPr>
          <p:nvPr>
            <p:ph idx="1"/>
          </p:nvPr>
        </p:nvSpPr>
        <p:spPr/>
        <p:txBody>
          <a:bodyPr>
            <a:normAutofit fontScale="85000" lnSpcReduction="10000"/>
          </a:bodyPr>
          <a:lstStyle/>
          <a:p>
            <a:r>
              <a:rPr lang="en-US" dirty="0" err="1"/>
              <a:t>Battey</a:t>
            </a:r>
            <a:r>
              <a:rPr lang="en-US" dirty="0"/>
              <a:t> taught courses in photography and at the same time documented the campus and its students and faculty, creating a unique record of black college life in the early twentieth century</a:t>
            </a:r>
            <a:r>
              <a:rPr lang="en-US" dirty="0" smtClean="0"/>
              <a:t>. </a:t>
            </a:r>
            <a:r>
              <a:rPr lang="en-US" dirty="0"/>
              <a:t>Among those he mentored was photographer P. H. Polk</a:t>
            </a:r>
            <a:r>
              <a:rPr lang="en-US" dirty="0" smtClean="0"/>
              <a:t>.</a:t>
            </a:r>
          </a:p>
          <a:p>
            <a:r>
              <a:rPr lang="en-US" dirty="0" smtClean="0"/>
              <a:t>In </a:t>
            </a:r>
            <a:r>
              <a:rPr lang="en-US" dirty="0"/>
              <a:t>1921, when the New York Public Library's 135th St. branch in Harlem held its first exhibition of work by black artists, "The Negro Artists," </a:t>
            </a:r>
            <a:r>
              <a:rPr lang="en-US" dirty="0" err="1"/>
              <a:t>Battey</a:t>
            </a:r>
            <a:r>
              <a:rPr lang="en-US" dirty="0"/>
              <a:t> was one of two photographers to have work in the show (the other being Lucy Calloway</a:t>
            </a:r>
            <a:r>
              <a:rPr lang="en-US" dirty="0" smtClean="0"/>
              <a:t>).</a:t>
            </a:r>
            <a:endParaRPr lang="en-US" dirty="0"/>
          </a:p>
          <a:p>
            <a:endParaRPr lang="en-US" dirty="0"/>
          </a:p>
          <a:p>
            <a:endParaRPr lang="en-US" dirty="0"/>
          </a:p>
        </p:txBody>
      </p:sp>
    </p:spTree>
    <p:extLst>
      <p:ext uri="{BB962C8B-B14F-4D97-AF65-F5344CB8AC3E}">
        <p14:creationId xmlns:p14="http://schemas.microsoft.com/office/powerpoint/2010/main" val="4301490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0179A0F-0725-444C-8052-6C521F82ECF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1857" y="60568"/>
            <a:ext cx="8380286" cy="6736864"/>
          </a:xfrm>
          <a:prstGeom prst="rect">
            <a:avLst/>
          </a:prstGeom>
        </p:spPr>
      </p:pic>
    </p:spTree>
    <p:extLst>
      <p:ext uri="{BB962C8B-B14F-4D97-AF65-F5344CB8AC3E}">
        <p14:creationId xmlns:p14="http://schemas.microsoft.com/office/powerpoint/2010/main" val="19260710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1FB9773-70B4-DA4A-A7D0-87C41E00D07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6619" y="23949"/>
            <a:ext cx="8490762" cy="6771264"/>
          </a:xfrm>
          <a:prstGeom prst="rect">
            <a:avLst/>
          </a:prstGeom>
        </p:spPr>
      </p:pic>
    </p:spTree>
    <p:extLst>
      <p:ext uri="{BB962C8B-B14F-4D97-AF65-F5344CB8AC3E}">
        <p14:creationId xmlns:p14="http://schemas.microsoft.com/office/powerpoint/2010/main" val="227886564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D09BC39-EFF5-E34B-AFED-FE0E9FEF6508}"/>
              </a:ext>
            </a:extLst>
          </p:cNvPr>
          <p:cNvSpPr/>
          <p:nvPr/>
        </p:nvSpPr>
        <p:spPr>
          <a:xfrm>
            <a:off x="2520950" y="3367773"/>
            <a:ext cx="4572000" cy="646331"/>
          </a:xfrm>
          <a:prstGeom prst="rect">
            <a:avLst/>
          </a:prstGeom>
        </p:spPr>
        <p:txBody>
          <a:bodyPr>
            <a:spAutoFit/>
          </a:bodyPr>
          <a:lstStyle/>
          <a:p>
            <a:r>
              <a:rPr lang="en-US" dirty="0" err="1"/>
              <a:t>C.Battey</a:t>
            </a:r>
            <a:r>
              <a:rPr lang="en-US" dirty="0"/>
              <a:t> Coll. box 1B047 - Cart with "We Want Better Health" Sign</a:t>
            </a:r>
          </a:p>
        </p:txBody>
      </p:sp>
      <p:pic>
        <p:nvPicPr>
          <p:cNvPr id="4" name="Picture 3">
            <a:extLst>
              <a:ext uri="{FF2B5EF4-FFF2-40B4-BE49-F238E27FC236}">
                <a16:creationId xmlns:a16="http://schemas.microsoft.com/office/drawing/2014/main" id="{BA932F05-A5F8-D94D-9E2E-09223AD1A3F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5802" y="44003"/>
            <a:ext cx="8492396" cy="6769994"/>
          </a:xfrm>
          <a:prstGeom prst="rect">
            <a:avLst/>
          </a:prstGeom>
        </p:spPr>
      </p:pic>
    </p:spTree>
    <p:extLst>
      <p:ext uri="{BB962C8B-B14F-4D97-AF65-F5344CB8AC3E}">
        <p14:creationId xmlns:p14="http://schemas.microsoft.com/office/powerpoint/2010/main" val="20139913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A9380EF-7C9C-0746-AA55-D6D87F32FD3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33600" y="114300"/>
            <a:ext cx="4756310" cy="6629400"/>
          </a:xfrm>
          <a:prstGeom prst="rect">
            <a:avLst/>
          </a:prstGeom>
        </p:spPr>
      </p:pic>
    </p:spTree>
    <p:extLst>
      <p:ext uri="{BB962C8B-B14F-4D97-AF65-F5344CB8AC3E}">
        <p14:creationId xmlns:p14="http://schemas.microsoft.com/office/powerpoint/2010/main" val="381442810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45105F5-B99E-C04B-89CE-FE2ADF239E7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76400" y="114300"/>
            <a:ext cx="5550195" cy="6629400"/>
          </a:xfrm>
          <a:prstGeom prst="rect">
            <a:avLst/>
          </a:prstGeom>
        </p:spPr>
      </p:pic>
    </p:spTree>
    <p:extLst>
      <p:ext uri="{BB962C8B-B14F-4D97-AF65-F5344CB8AC3E}">
        <p14:creationId xmlns:p14="http://schemas.microsoft.com/office/powerpoint/2010/main" val="2032491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Prentice Herman Polk</a:t>
            </a:r>
            <a:r>
              <a:rPr lang="en-US" dirty="0"/>
              <a:t> </a:t>
            </a:r>
            <a:endParaRPr lang="en-US" dirty="0"/>
          </a:p>
        </p:txBody>
      </p:sp>
      <p:sp>
        <p:nvSpPr>
          <p:cNvPr id="3" name="Content Placeholder 2"/>
          <p:cNvSpPr>
            <a:spLocks noGrp="1"/>
          </p:cNvSpPr>
          <p:nvPr>
            <p:ph idx="1"/>
          </p:nvPr>
        </p:nvSpPr>
        <p:spPr/>
        <p:txBody>
          <a:bodyPr/>
          <a:lstStyle/>
          <a:p>
            <a:r>
              <a:rPr lang="en-US" dirty="0" smtClean="0"/>
              <a:t>Born </a:t>
            </a:r>
            <a:r>
              <a:rPr lang="en-US" dirty="0"/>
              <a:t>November 25, 1898 in </a:t>
            </a:r>
            <a:r>
              <a:rPr lang="en-US" dirty="0" smtClean="0"/>
              <a:t>Bessemer, Alabama </a:t>
            </a:r>
            <a:endParaRPr lang="en-US" dirty="0"/>
          </a:p>
          <a:p>
            <a:r>
              <a:rPr lang="en-US" dirty="0"/>
              <a:t>D</a:t>
            </a:r>
            <a:r>
              <a:rPr lang="en-US" dirty="0" smtClean="0"/>
              <a:t>ied </a:t>
            </a:r>
            <a:r>
              <a:rPr lang="en-US" dirty="0"/>
              <a:t>December 29, 1984 in Tallassee, Elmore </a:t>
            </a:r>
            <a:r>
              <a:rPr lang="en-US" dirty="0" smtClean="0"/>
              <a:t>County, Alabama </a:t>
            </a:r>
          </a:p>
          <a:p>
            <a:r>
              <a:rPr lang="en-US" dirty="0"/>
              <a:t>W</a:t>
            </a:r>
            <a:r>
              <a:rPr lang="en-US" dirty="0" smtClean="0"/>
              <a:t>as </a:t>
            </a:r>
            <a:r>
              <a:rPr lang="en-US" dirty="0"/>
              <a:t>the official photographer for </a:t>
            </a:r>
            <a:r>
              <a:rPr lang="en-US" dirty="0" smtClean="0"/>
              <a:t>Tuskegee </a:t>
            </a:r>
            <a:r>
              <a:rPr lang="en-US" dirty="0"/>
              <a:t>University from 1939 until his death. </a:t>
            </a:r>
          </a:p>
          <a:p>
            <a:endParaRPr lang="en-US" dirty="0"/>
          </a:p>
        </p:txBody>
      </p:sp>
    </p:spTree>
    <p:extLst>
      <p:ext uri="{BB962C8B-B14F-4D97-AF65-F5344CB8AC3E}">
        <p14:creationId xmlns:p14="http://schemas.microsoft.com/office/powerpoint/2010/main" val="7268562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509668E-8D98-7F45-8D9F-6EA1C7A853E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4800" y="149673"/>
            <a:ext cx="8638184" cy="6555927"/>
          </a:xfrm>
          <a:prstGeom prst="rect">
            <a:avLst/>
          </a:prstGeom>
        </p:spPr>
      </p:pic>
    </p:spTree>
    <p:extLst>
      <p:ext uri="{BB962C8B-B14F-4D97-AF65-F5344CB8AC3E}">
        <p14:creationId xmlns:p14="http://schemas.microsoft.com/office/powerpoint/2010/main" val="295587997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9708BF1-FFC5-4C49-821B-21D7DA063C2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52600" y="187440"/>
            <a:ext cx="5337857" cy="6483119"/>
          </a:xfrm>
          <a:prstGeom prst="rect">
            <a:avLst/>
          </a:prstGeom>
        </p:spPr>
      </p:pic>
    </p:spTree>
    <p:extLst>
      <p:ext uri="{BB962C8B-B14F-4D97-AF65-F5344CB8AC3E}">
        <p14:creationId xmlns:p14="http://schemas.microsoft.com/office/powerpoint/2010/main" val="201546345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D5824EB-6CC7-8448-BEE2-850D7CB997DB}"/>
              </a:ext>
            </a:extLst>
          </p:cNvPr>
          <p:cNvPicPr>
            <a:picLocks noChangeAspect="1"/>
          </p:cNvPicPr>
          <p:nvPr/>
        </p:nvPicPr>
        <p:blipFill>
          <a:blip r:embed="rId2"/>
          <a:stretch>
            <a:fillRect/>
          </a:stretch>
        </p:blipFill>
        <p:spPr>
          <a:xfrm>
            <a:off x="0" y="0"/>
            <a:ext cx="9144000" cy="6858000"/>
          </a:xfrm>
          <a:prstGeom prst="rect">
            <a:avLst/>
          </a:prstGeom>
        </p:spPr>
      </p:pic>
      <p:pic>
        <p:nvPicPr>
          <p:cNvPr id="4" name="Picture 3">
            <a:extLst>
              <a:ext uri="{FF2B5EF4-FFF2-40B4-BE49-F238E27FC236}">
                <a16:creationId xmlns:a16="http://schemas.microsoft.com/office/drawing/2014/main" id="{742B849A-7618-664C-A9F2-01B34F78D42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5008" y="160576"/>
            <a:ext cx="8173983" cy="6536848"/>
          </a:xfrm>
          <a:prstGeom prst="rect">
            <a:avLst/>
          </a:prstGeom>
        </p:spPr>
      </p:pic>
    </p:spTree>
    <p:extLst>
      <p:ext uri="{BB962C8B-B14F-4D97-AF65-F5344CB8AC3E}">
        <p14:creationId xmlns:p14="http://schemas.microsoft.com/office/powerpoint/2010/main" val="285709665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19EAE7-0ABC-0340-BB93-AB6FE5F0590E}"/>
              </a:ext>
            </a:extLst>
          </p:cNvPr>
          <p:cNvSpPr>
            <a:spLocks noGrp="1"/>
          </p:cNvSpPr>
          <p:nvPr>
            <p:ph type="title"/>
          </p:nvPr>
        </p:nvSpPr>
        <p:spPr>
          <a:xfrm>
            <a:off x="685800" y="2747962"/>
            <a:ext cx="7772400" cy="1362075"/>
          </a:xfrm>
        </p:spPr>
        <p:txBody>
          <a:bodyPr/>
          <a:lstStyle/>
          <a:p>
            <a:pPr algn="ctr"/>
            <a:r>
              <a:rPr lang="en-US" dirty="0"/>
              <a:t>A.P. </a:t>
            </a:r>
            <a:r>
              <a:rPr lang="en-US" dirty="0" err="1"/>
              <a:t>Bedou</a:t>
            </a:r>
            <a:endParaRPr lang="en-US" dirty="0"/>
          </a:p>
        </p:txBody>
      </p:sp>
    </p:spTree>
    <p:extLst>
      <p:ext uri="{BB962C8B-B14F-4D97-AF65-F5344CB8AC3E}">
        <p14:creationId xmlns:p14="http://schemas.microsoft.com/office/powerpoint/2010/main" val="241573097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b="1" dirty="0"/>
              <a:t>Arthur P. </a:t>
            </a:r>
            <a:r>
              <a:rPr lang="en-US" b="1" dirty="0" err="1"/>
              <a:t>Bedou</a:t>
            </a:r>
            <a:r>
              <a:rPr lang="en-US" dirty="0"/>
              <a:t/>
            </a:r>
            <a:br>
              <a:rPr lang="en-US" dirty="0"/>
            </a:br>
            <a:endParaRPr lang="en-US" dirty="0"/>
          </a:p>
        </p:txBody>
      </p:sp>
      <p:sp>
        <p:nvSpPr>
          <p:cNvPr id="5" name="Content Placeholder 4"/>
          <p:cNvSpPr>
            <a:spLocks noGrp="1"/>
          </p:cNvSpPr>
          <p:nvPr>
            <p:ph idx="1"/>
          </p:nvPr>
        </p:nvSpPr>
        <p:spPr/>
        <p:txBody>
          <a:bodyPr/>
          <a:lstStyle/>
          <a:p>
            <a:r>
              <a:rPr lang="en-US" dirty="0"/>
              <a:t>B</a:t>
            </a:r>
            <a:r>
              <a:rPr lang="en-US" dirty="0" smtClean="0"/>
              <a:t>orn </a:t>
            </a:r>
            <a:r>
              <a:rPr lang="en-US" dirty="0"/>
              <a:t>in New Orleans, LA, on July 6, </a:t>
            </a:r>
            <a:r>
              <a:rPr lang="en-US" dirty="0" smtClean="0"/>
              <a:t>1882</a:t>
            </a:r>
          </a:p>
          <a:p>
            <a:r>
              <a:rPr lang="en-US" dirty="0"/>
              <a:t>D</a:t>
            </a:r>
            <a:r>
              <a:rPr lang="en-US" dirty="0" smtClean="0"/>
              <a:t>ied </a:t>
            </a:r>
            <a:r>
              <a:rPr lang="en-US" dirty="0"/>
              <a:t>June 2, 1966</a:t>
            </a:r>
            <a:endParaRPr lang="en-US" dirty="0"/>
          </a:p>
        </p:txBody>
      </p:sp>
    </p:spTree>
    <p:extLst>
      <p:ext uri="{BB962C8B-B14F-4D97-AF65-F5344CB8AC3E}">
        <p14:creationId xmlns:p14="http://schemas.microsoft.com/office/powerpoint/2010/main" val="36826672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Early Years</a:t>
            </a:r>
            <a:endParaRPr lang="en-US" dirty="0"/>
          </a:p>
        </p:txBody>
      </p:sp>
      <p:sp>
        <p:nvSpPr>
          <p:cNvPr id="3" name="Content Placeholder 2"/>
          <p:cNvSpPr>
            <a:spLocks noGrp="1"/>
          </p:cNvSpPr>
          <p:nvPr>
            <p:ph idx="1"/>
          </p:nvPr>
        </p:nvSpPr>
        <p:spPr/>
        <p:txBody>
          <a:bodyPr/>
          <a:lstStyle/>
          <a:p>
            <a:r>
              <a:rPr lang="en-US" dirty="0"/>
              <a:t>His family was poor and he received very little </a:t>
            </a:r>
            <a:r>
              <a:rPr lang="en-US" dirty="0" smtClean="0"/>
              <a:t>education</a:t>
            </a:r>
          </a:p>
          <a:p>
            <a:r>
              <a:rPr lang="en-US" dirty="0"/>
              <a:t>A</a:t>
            </a:r>
            <a:r>
              <a:rPr lang="en-US" dirty="0" smtClean="0"/>
              <a:t>s </a:t>
            </a:r>
            <a:r>
              <a:rPr lang="en-US" dirty="0"/>
              <a:t>a photographer he was largely self-taught. </a:t>
            </a:r>
            <a:endParaRPr lang="en-US" dirty="0" smtClean="0"/>
          </a:p>
          <a:p>
            <a:r>
              <a:rPr lang="en-US" dirty="0" err="1" smtClean="0"/>
              <a:t>Bedou</a:t>
            </a:r>
            <a:r>
              <a:rPr lang="en-US" dirty="0" smtClean="0"/>
              <a:t> </a:t>
            </a:r>
            <a:r>
              <a:rPr lang="en-US" dirty="0"/>
              <a:t>worked for a time as a clerk, but by 1899 he was taking </a:t>
            </a:r>
            <a:r>
              <a:rPr lang="en-US" dirty="0" smtClean="0"/>
              <a:t>photographs </a:t>
            </a:r>
            <a:endParaRPr lang="en-US" dirty="0"/>
          </a:p>
          <a:p>
            <a:r>
              <a:rPr lang="en-US" dirty="0" smtClean="0"/>
              <a:t>His </a:t>
            </a:r>
            <a:r>
              <a:rPr lang="en-US" dirty="0"/>
              <a:t>career started in earnest when a photograph he took of a solar eclipse in 1900 received wide notice.</a:t>
            </a:r>
            <a:endParaRPr lang="en-US" dirty="0"/>
          </a:p>
        </p:txBody>
      </p:sp>
    </p:spTree>
    <p:extLst>
      <p:ext uri="{BB962C8B-B14F-4D97-AF65-F5344CB8AC3E}">
        <p14:creationId xmlns:p14="http://schemas.microsoft.com/office/powerpoint/2010/main" val="371050755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Formative Years</a:t>
            </a:r>
            <a:endParaRPr lang="en-US" dirty="0"/>
          </a:p>
        </p:txBody>
      </p:sp>
      <p:sp>
        <p:nvSpPr>
          <p:cNvPr id="3" name="Content Placeholder 2"/>
          <p:cNvSpPr>
            <a:spLocks noGrp="1"/>
          </p:cNvSpPr>
          <p:nvPr>
            <p:ph idx="1"/>
          </p:nvPr>
        </p:nvSpPr>
        <p:spPr/>
        <p:txBody>
          <a:bodyPr>
            <a:normAutofit fontScale="85000" lnSpcReduction="10000"/>
          </a:bodyPr>
          <a:lstStyle/>
          <a:p>
            <a:r>
              <a:rPr lang="en-US" dirty="0"/>
              <a:t>In 1903 </a:t>
            </a:r>
            <a:r>
              <a:rPr lang="en-US" dirty="0" err="1"/>
              <a:t>Bedou</a:t>
            </a:r>
            <a:r>
              <a:rPr lang="en-US" dirty="0"/>
              <a:t> documented a conference at the Tuskegee Institute in the hope of gaining visibility for his work</a:t>
            </a:r>
            <a:r>
              <a:rPr lang="en-US" dirty="0" smtClean="0"/>
              <a:t>. </a:t>
            </a:r>
          </a:p>
          <a:p>
            <a:r>
              <a:rPr lang="en-US" dirty="0" smtClean="0"/>
              <a:t>Booker </a:t>
            </a:r>
            <a:r>
              <a:rPr lang="en-US" dirty="0"/>
              <a:t>T. Washington saw some of his photographs and invited </a:t>
            </a:r>
            <a:r>
              <a:rPr lang="en-US" dirty="0" err="1"/>
              <a:t>Bedou</a:t>
            </a:r>
            <a:r>
              <a:rPr lang="en-US" dirty="0"/>
              <a:t> to accompany him as his personal photographer, preferring </a:t>
            </a:r>
            <a:r>
              <a:rPr lang="en-US" dirty="0" err="1"/>
              <a:t>Bedou</a:t>
            </a:r>
            <a:r>
              <a:rPr lang="en-US" dirty="0"/>
              <a:t> over other candidates like C. M. </a:t>
            </a:r>
            <a:r>
              <a:rPr lang="en-US" dirty="0" err="1"/>
              <a:t>Battey</a:t>
            </a:r>
            <a:r>
              <a:rPr lang="en-US" dirty="0"/>
              <a:t> in part for his ability to produce dynamic images of unfolding events</a:t>
            </a:r>
            <a:r>
              <a:rPr lang="en-US" dirty="0" smtClean="0"/>
              <a:t>. </a:t>
            </a:r>
          </a:p>
          <a:p>
            <a:r>
              <a:rPr lang="en-US" dirty="0" smtClean="0"/>
              <a:t>Most </a:t>
            </a:r>
            <a:r>
              <a:rPr lang="en-US" dirty="0"/>
              <a:t>of </a:t>
            </a:r>
            <a:r>
              <a:rPr lang="en-US" dirty="0" err="1"/>
              <a:t>Bedou’s</a:t>
            </a:r>
            <a:r>
              <a:rPr lang="en-US" dirty="0"/>
              <a:t> photographs of Washington were taken between 1908 and 1915, the year of Washington’s death</a:t>
            </a:r>
            <a:r>
              <a:rPr lang="en-US" dirty="0" smtClean="0"/>
              <a:t>.</a:t>
            </a:r>
            <a:endParaRPr lang="en-US" dirty="0"/>
          </a:p>
        </p:txBody>
      </p:sp>
    </p:spTree>
    <p:extLst>
      <p:ext uri="{BB962C8B-B14F-4D97-AF65-F5344CB8AC3E}">
        <p14:creationId xmlns:p14="http://schemas.microsoft.com/office/powerpoint/2010/main" val="358509626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Latter Years</a:t>
            </a:r>
            <a:endParaRPr lang="en-US" dirty="0"/>
          </a:p>
        </p:txBody>
      </p:sp>
      <p:sp>
        <p:nvSpPr>
          <p:cNvPr id="3" name="Content Placeholder 2"/>
          <p:cNvSpPr>
            <a:spLocks noGrp="1"/>
          </p:cNvSpPr>
          <p:nvPr>
            <p:ph idx="1"/>
          </p:nvPr>
        </p:nvSpPr>
        <p:spPr>
          <a:xfrm>
            <a:off x="228600" y="1417638"/>
            <a:ext cx="8686800" cy="5364162"/>
          </a:xfrm>
        </p:spPr>
        <p:txBody>
          <a:bodyPr>
            <a:normAutofit fontScale="70000" lnSpcReduction="20000"/>
          </a:bodyPr>
          <a:lstStyle/>
          <a:p>
            <a:r>
              <a:rPr lang="en-US" dirty="0" smtClean="0"/>
              <a:t>To </a:t>
            </a:r>
            <a:r>
              <a:rPr lang="en-US" dirty="0"/>
              <a:t>supplement his uncertain income from </a:t>
            </a:r>
            <a:r>
              <a:rPr lang="en-US" dirty="0" smtClean="0"/>
              <a:t>his travels with Washington, </a:t>
            </a:r>
            <a:r>
              <a:rPr lang="en-US" dirty="0"/>
              <a:t>he had some of the photographs he took made into postcards, Christmas cards, and calendars</a:t>
            </a:r>
            <a:r>
              <a:rPr lang="en-US" dirty="0" smtClean="0"/>
              <a:t>.</a:t>
            </a:r>
            <a:endParaRPr lang="en-US" baseline="30000" dirty="0"/>
          </a:p>
          <a:p>
            <a:r>
              <a:rPr lang="en-US" dirty="0" smtClean="0"/>
              <a:t>His </a:t>
            </a:r>
            <a:r>
              <a:rPr lang="en-US" dirty="0"/>
              <a:t>position brought him further commissions to photograph notables both black and white, including George Washington Carver, Theodore Roosevelt, Andrew Carnegie, and Julius </a:t>
            </a:r>
            <a:r>
              <a:rPr lang="en-US" dirty="0" err="1"/>
              <a:t>Rosenwald</a:t>
            </a:r>
            <a:r>
              <a:rPr lang="en-US" dirty="0" smtClean="0"/>
              <a:t>.</a:t>
            </a:r>
            <a:endParaRPr lang="en-US" dirty="0"/>
          </a:p>
          <a:p>
            <a:r>
              <a:rPr lang="en-US" dirty="0"/>
              <a:t>Through the connection to </a:t>
            </a:r>
            <a:r>
              <a:rPr lang="en-US" dirty="0" smtClean="0"/>
              <a:t>Washington, </a:t>
            </a:r>
            <a:r>
              <a:rPr lang="en-US" dirty="0" err="1" smtClean="0"/>
              <a:t>Bedou</a:t>
            </a:r>
            <a:r>
              <a:rPr lang="en-US" dirty="0" smtClean="0"/>
              <a:t> </a:t>
            </a:r>
            <a:r>
              <a:rPr lang="en-US" dirty="0"/>
              <a:t>was invited to become official photographer of the Tuskegee Institute</a:t>
            </a:r>
            <a:r>
              <a:rPr lang="en-US" dirty="0" smtClean="0"/>
              <a:t>. </a:t>
            </a:r>
          </a:p>
          <a:p>
            <a:r>
              <a:rPr lang="en-US" dirty="0" smtClean="0"/>
              <a:t>Shortly </a:t>
            </a:r>
            <a:r>
              <a:rPr lang="en-US" dirty="0"/>
              <a:t>after Washington’s death, however, he was replaced as the school’s official photographer by </a:t>
            </a:r>
            <a:r>
              <a:rPr lang="en-US" dirty="0" err="1"/>
              <a:t>Battey</a:t>
            </a:r>
            <a:r>
              <a:rPr lang="en-US" dirty="0"/>
              <a:t>, who at the time was favored by campus officials for various reasons. </a:t>
            </a:r>
            <a:endParaRPr lang="en-US" dirty="0" smtClean="0"/>
          </a:p>
          <a:p>
            <a:r>
              <a:rPr lang="en-US" dirty="0" err="1" smtClean="0"/>
              <a:t>Bedou</a:t>
            </a:r>
            <a:r>
              <a:rPr lang="en-US" dirty="0" smtClean="0"/>
              <a:t> </a:t>
            </a:r>
            <a:r>
              <a:rPr lang="en-US" dirty="0"/>
              <a:t>was also in demand by other black colleges and schools such as Fisk University to document life on their campuses, and by professional organizations such as the National Negro Business </a:t>
            </a:r>
            <a:r>
              <a:rPr lang="en-US" dirty="0" err="1" smtClean="0"/>
              <a:t>Leagu</a:t>
            </a:r>
            <a:r>
              <a:rPr lang="en-US" dirty="0" smtClean="0"/>
              <a:t>, </a:t>
            </a:r>
            <a:r>
              <a:rPr lang="en-US" dirty="0"/>
              <a:t>the National Medical Association, and the National Baptist Convention. </a:t>
            </a:r>
          </a:p>
          <a:p>
            <a:endParaRPr lang="en-US" dirty="0"/>
          </a:p>
        </p:txBody>
      </p:sp>
    </p:spTree>
    <p:extLst>
      <p:ext uri="{BB962C8B-B14F-4D97-AF65-F5344CB8AC3E}">
        <p14:creationId xmlns:p14="http://schemas.microsoft.com/office/powerpoint/2010/main" val="169865190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Particulars</a:t>
            </a:r>
            <a:endParaRPr lang="en-US" dirty="0"/>
          </a:p>
        </p:txBody>
      </p:sp>
      <p:sp>
        <p:nvSpPr>
          <p:cNvPr id="3" name="Content Placeholder 2"/>
          <p:cNvSpPr>
            <a:spLocks noGrp="1"/>
          </p:cNvSpPr>
          <p:nvPr>
            <p:ph idx="1"/>
          </p:nvPr>
        </p:nvSpPr>
        <p:spPr/>
        <p:txBody>
          <a:bodyPr>
            <a:normAutofit fontScale="85000" lnSpcReduction="20000"/>
          </a:bodyPr>
          <a:lstStyle/>
          <a:p>
            <a:r>
              <a:rPr lang="en-US" dirty="0"/>
              <a:t>In the 1920s, </a:t>
            </a:r>
            <a:r>
              <a:rPr lang="en-US" dirty="0" err="1"/>
              <a:t>Bedou</a:t>
            </a:r>
            <a:r>
              <a:rPr lang="en-US" dirty="0"/>
              <a:t> opened his own photography studio in New Orleans, where he photographed everything from black families and their children to the laying of the cornerstone at Corpus Christi Church to the visits of jazz bands and celebrity </a:t>
            </a:r>
            <a:r>
              <a:rPr lang="en-US" dirty="0" smtClean="0"/>
              <a:t>speakers</a:t>
            </a:r>
          </a:p>
          <a:p>
            <a:r>
              <a:rPr lang="en-US" dirty="0" smtClean="0"/>
              <a:t>His </a:t>
            </a:r>
            <a:r>
              <a:rPr lang="en-US" dirty="0"/>
              <a:t>photographs often appeared in both the </a:t>
            </a:r>
            <a:r>
              <a:rPr lang="en-US" i="1" dirty="0" err="1"/>
              <a:t>Lousiana</a:t>
            </a:r>
            <a:r>
              <a:rPr lang="en-US" i="1" dirty="0"/>
              <a:t> Weekly</a:t>
            </a:r>
            <a:r>
              <a:rPr lang="en-US" dirty="0"/>
              <a:t> (a newspaper with a primarily black circulation) and the general-circulation newspaper </a:t>
            </a:r>
            <a:r>
              <a:rPr lang="en-US" i="1" dirty="0"/>
              <a:t>Louisiana </a:t>
            </a:r>
            <a:r>
              <a:rPr lang="en-US" i="1" dirty="0" smtClean="0"/>
              <a:t>Times-Picayune</a:t>
            </a:r>
            <a:endParaRPr lang="en-US" dirty="0"/>
          </a:p>
          <a:p>
            <a:r>
              <a:rPr lang="en-US" dirty="0" smtClean="0"/>
              <a:t>His </a:t>
            </a:r>
            <a:r>
              <a:rPr lang="en-US" dirty="0"/>
              <a:t>photographs won several awards over the years, including the gold medal at the 1907 Jamestown Tercentennial Exposition. </a:t>
            </a:r>
          </a:p>
          <a:p>
            <a:endParaRPr lang="en-US" dirty="0"/>
          </a:p>
        </p:txBody>
      </p:sp>
    </p:spTree>
    <p:extLst>
      <p:ext uri="{BB962C8B-B14F-4D97-AF65-F5344CB8AC3E}">
        <p14:creationId xmlns:p14="http://schemas.microsoft.com/office/powerpoint/2010/main" val="78413371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0A9C753-A8A9-C841-AE02-31F7EFAF94F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28800" y="190500"/>
            <a:ext cx="5212530" cy="6477000"/>
          </a:xfrm>
          <a:prstGeom prst="rect">
            <a:avLst/>
          </a:prstGeom>
        </p:spPr>
      </p:pic>
    </p:spTree>
    <p:extLst>
      <p:ext uri="{BB962C8B-B14F-4D97-AF65-F5344CB8AC3E}">
        <p14:creationId xmlns:p14="http://schemas.microsoft.com/office/powerpoint/2010/main" val="35813660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Early Years</a:t>
            </a:r>
            <a:endParaRPr lang="en-US" dirty="0"/>
          </a:p>
        </p:txBody>
      </p:sp>
      <p:sp>
        <p:nvSpPr>
          <p:cNvPr id="3" name="Content Placeholder 2"/>
          <p:cNvSpPr>
            <a:spLocks noGrp="1"/>
          </p:cNvSpPr>
          <p:nvPr>
            <p:ph idx="1"/>
          </p:nvPr>
        </p:nvSpPr>
        <p:spPr>
          <a:xfrm>
            <a:off x="381000" y="1219200"/>
            <a:ext cx="8305800" cy="5410200"/>
          </a:xfrm>
        </p:spPr>
        <p:txBody>
          <a:bodyPr>
            <a:normAutofit fontScale="77500" lnSpcReduction="20000"/>
          </a:bodyPr>
          <a:lstStyle/>
          <a:p>
            <a:r>
              <a:rPr lang="en-US" dirty="0"/>
              <a:t>In </a:t>
            </a:r>
            <a:r>
              <a:rPr lang="en-US" dirty="0" smtClean="0"/>
              <a:t>1916 </a:t>
            </a:r>
            <a:r>
              <a:rPr lang="en-US" dirty="0"/>
              <a:t>Polk added his father's middle name to his own and enrolled in evening classes at what was then the Tuskegee Normal and Industrial Institute. </a:t>
            </a:r>
            <a:endParaRPr lang="en-US" dirty="0" smtClean="0"/>
          </a:p>
          <a:p>
            <a:r>
              <a:rPr lang="en-US" dirty="0" smtClean="0"/>
              <a:t>His </a:t>
            </a:r>
            <a:r>
              <a:rPr lang="en-US" dirty="0"/>
              <a:t>ambition was to </a:t>
            </a:r>
            <a:r>
              <a:rPr lang="en-US" dirty="0" err="1"/>
              <a:t>to</a:t>
            </a:r>
            <a:r>
              <a:rPr lang="en-US" dirty="0"/>
              <a:t> study art, but he soon learned that founder Booker T. Washington had made no provision for non-"practical" instruction at the institute. </a:t>
            </a:r>
            <a:endParaRPr lang="en-US" dirty="0" smtClean="0"/>
          </a:p>
          <a:p>
            <a:r>
              <a:rPr lang="en-US" dirty="0" smtClean="0"/>
              <a:t>Polk </a:t>
            </a:r>
            <a:r>
              <a:rPr lang="en-US" dirty="0"/>
              <a:t>rejected a suggestion to take courses in house painting, and, in his second year became the third student to enroll in the institute's newly-created photography program, led by Cornelius </a:t>
            </a:r>
            <a:r>
              <a:rPr lang="en-US" dirty="0" err="1"/>
              <a:t>Battey</a:t>
            </a:r>
            <a:r>
              <a:rPr lang="en-US" dirty="0"/>
              <a:t>. </a:t>
            </a:r>
            <a:endParaRPr lang="en-US" dirty="0" smtClean="0"/>
          </a:p>
          <a:p>
            <a:r>
              <a:rPr lang="en-US" dirty="0" smtClean="0"/>
              <a:t>He </a:t>
            </a:r>
            <a:r>
              <a:rPr lang="en-US" dirty="0"/>
              <a:t>was also a leader in the school band. </a:t>
            </a:r>
          </a:p>
          <a:p>
            <a:r>
              <a:rPr lang="en-US" dirty="0"/>
              <a:t>Polk left Tuskegee in 1920 to work in a shipyard in Mobile County, but continued to study photography by taking correspondence courses which encouraged him to study how light is used to build up form in painted masterpieces. </a:t>
            </a:r>
            <a:endParaRPr lang="en-US" dirty="0"/>
          </a:p>
        </p:txBody>
      </p:sp>
    </p:spTree>
    <p:extLst>
      <p:ext uri="{BB962C8B-B14F-4D97-AF65-F5344CB8AC3E}">
        <p14:creationId xmlns:p14="http://schemas.microsoft.com/office/powerpoint/2010/main" val="37146698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8FFD6FA-29D6-474A-8257-1543EE0AFBC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4800" y="167476"/>
            <a:ext cx="8355970" cy="6523048"/>
          </a:xfrm>
          <a:prstGeom prst="rect">
            <a:avLst/>
          </a:prstGeom>
        </p:spPr>
      </p:pic>
    </p:spTree>
    <p:extLst>
      <p:ext uri="{BB962C8B-B14F-4D97-AF65-F5344CB8AC3E}">
        <p14:creationId xmlns:p14="http://schemas.microsoft.com/office/powerpoint/2010/main" val="143000185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628B1A1-5BF0-2F4C-AA73-F5071FF45A5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43882" y="103661"/>
            <a:ext cx="4056236" cy="6650678"/>
          </a:xfrm>
          <a:prstGeom prst="rect">
            <a:avLst/>
          </a:prstGeom>
        </p:spPr>
      </p:pic>
    </p:spTree>
    <p:extLst>
      <p:ext uri="{BB962C8B-B14F-4D97-AF65-F5344CB8AC3E}">
        <p14:creationId xmlns:p14="http://schemas.microsoft.com/office/powerpoint/2010/main" val="16130497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8961D70-3F91-374D-94CC-0392DF391FA4}"/>
              </a:ext>
            </a:extLst>
          </p:cNvPr>
          <p:cNvPicPr>
            <a:picLocks noChangeAspect="1"/>
          </p:cNvPicPr>
          <p:nvPr/>
        </p:nvPicPr>
        <p:blipFill>
          <a:blip r:embed="rId2"/>
          <a:stretch>
            <a:fillRect/>
          </a:stretch>
        </p:blipFill>
        <p:spPr>
          <a:xfrm>
            <a:off x="0" y="0"/>
            <a:ext cx="9144000" cy="6858000"/>
          </a:xfrm>
          <a:prstGeom prst="rect">
            <a:avLst/>
          </a:prstGeom>
        </p:spPr>
      </p:pic>
      <p:pic>
        <p:nvPicPr>
          <p:cNvPr id="4" name="Picture 3">
            <a:extLst>
              <a:ext uri="{FF2B5EF4-FFF2-40B4-BE49-F238E27FC236}">
                <a16:creationId xmlns:a16="http://schemas.microsoft.com/office/drawing/2014/main" id="{D86AA84F-29EF-1644-9045-A5878D5C449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7058" y="914400"/>
            <a:ext cx="8729884" cy="5278016"/>
          </a:xfrm>
          <a:prstGeom prst="rect">
            <a:avLst/>
          </a:prstGeom>
        </p:spPr>
      </p:pic>
    </p:spTree>
    <p:extLst>
      <p:ext uri="{BB962C8B-B14F-4D97-AF65-F5344CB8AC3E}">
        <p14:creationId xmlns:p14="http://schemas.microsoft.com/office/powerpoint/2010/main" val="69973226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919F68F-66A7-5647-94ED-D6C103054B1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19400" y="228600"/>
            <a:ext cx="3860800" cy="6559943"/>
          </a:xfrm>
          <a:prstGeom prst="rect">
            <a:avLst/>
          </a:prstGeom>
        </p:spPr>
      </p:pic>
    </p:spTree>
    <p:extLst>
      <p:ext uri="{BB962C8B-B14F-4D97-AF65-F5344CB8AC3E}">
        <p14:creationId xmlns:p14="http://schemas.microsoft.com/office/powerpoint/2010/main" val="279496050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DDFE8FA-B40F-0941-B98F-884865587FA5}"/>
              </a:ext>
            </a:extLst>
          </p:cNvPr>
          <p:cNvPicPr>
            <a:picLocks noChangeAspect="1"/>
          </p:cNvPicPr>
          <p:nvPr/>
        </p:nvPicPr>
        <p:blipFill>
          <a:blip r:embed="rId2"/>
          <a:stretch>
            <a:fillRect/>
          </a:stretch>
        </p:blipFill>
        <p:spPr>
          <a:xfrm>
            <a:off x="0" y="0"/>
            <a:ext cx="9144000" cy="6858000"/>
          </a:xfrm>
          <a:prstGeom prst="rect">
            <a:avLst/>
          </a:prstGeom>
        </p:spPr>
      </p:pic>
      <p:pic>
        <p:nvPicPr>
          <p:cNvPr id="6" name="Picture 5">
            <a:extLst>
              <a:ext uri="{FF2B5EF4-FFF2-40B4-BE49-F238E27FC236}">
                <a16:creationId xmlns:a16="http://schemas.microsoft.com/office/drawing/2014/main" id="{51DC16D7-4679-5E4C-AFE0-CF055DC97BF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 y="382886"/>
            <a:ext cx="8686800" cy="6092228"/>
          </a:xfrm>
          <a:prstGeom prst="rect">
            <a:avLst/>
          </a:prstGeom>
        </p:spPr>
      </p:pic>
    </p:spTree>
    <p:extLst>
      <p:ext uri="{BB962C8B-B14F-4D97-AF65-F5344CB8AC3E}">
        <p14:creationId xmlns:p14="http://schemas.microsoft.com/office/powerpoint/2010/main" val="166326104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9684411-DD17-6C4A-8937-C4B98E32D50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4556" y="193265"/>
            <a:ext cx="8614887" cy="6471470"/>
          </a:xfrm>
          <a:prstGeom prst="rect">
            <a:avLst/>
          </a:prstGeom>
        </p:spPr>
      </p:pic>
    </p:spTree>
    <p:extLst>
      <p:ext uri="{BB962C8B-B14F-4D97-AF65-F5344CB8AC3E}">
        <p14:creationId xmlns:p14="http://schemas.microsoft.com/office/powerpoint/2010/main" val="287309877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B9534C4-9359-3048-AB0D-CE2BD1C3E59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5800" y="228600"/>
            <a:ext cx="8046617" cy="6553200"/>
          </a:xfrm>
          <a:prstGeom prst="rect">
            <a:avLst/>
          </a:prstGeom>
        </p:spPr>
      </p:pic>
    </p:spTree>
    <p:extLst>
      <p:ext uri="{BB962C8B-B14F-4D97-AF65-F5344CB8AC3E}">
        <p14:creationId xmlns:p14="http://schemas.microsoft.com/office/powerpoint/2010/main" val="53753829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42327C4-A975-F349-9E41-56562357249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0600" y="100465"/>
            <a:ext cx="7246938" cy="6657070"/>
          </a:xfrm>
          <a:prstGeom prst="rect">
            <a:avLst/>
          </a:prstGeom>
        </p:spPr>
      </p:pic>
    </p:spTree>
    <p:extLst>
      <p:ext uri="{BB962C8B-B14F-4D97-AF65-F5344CB8AC3E}">
        <p14:creationId xmlns:p14="http://schemas.microsoft.com/office/powerpoint/2010/main" val="203836415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914400"/>
            <a:ext cx="7772400" cy="1470025"/>
          </a:xfrm>
        </p:spPr>
        <p:txBody>
          <a:bodyPr/>
          <a:lstStyle/>
          <a:p>
            <a:r>
              <a:rPr lang="en-US" dirty="0">
                <a:latin typeface="Arial Black" pitchFamily="34" charset="0"/>
              </a:rPr>
              <a:t>Tuskegee University Archives</a:t>
            </a:r>
          </a:p>
        </p:txBody>
      </p:sp>
      <p:sp>
        <p:nvSpPr>
          <p:cNvPr id="3" name="Subtitle 2"/>
          <p:cNvSpPr>
            <a:spLocks noGrp="1"/>
          </p:cNvSpPr>
          <p:nvPr>
            <p:ph type="subTitle" idx="1"/>
          </p:nvPr>
        </p:nvSpPr>
        <p:spPr>
          <a:xfrm>
            <a:off x="762000" y="3581400"/>
            <a:ext cx="7467600" cy="2057400"/>
          </a:xfrm>
        </p:spPr>
        <p:txBody>
          <a:bodyPr>
            <a:normAutofit fontScale="92500" lnSpcReduction="20000"/>
          </a:bodyPr>
          <a:lstStyle/>
          <a:p>
            <a:r>
              <a:rPr lang="en-US" dirty="0">
                <a:solidFill>
                  <a:schemeClr val="tx1"/>
                </a:solidFill>
              </a:rPr>
              <a:t>We seek not to follow but to lead and, like our first President, Booker T. Washington, to provide our students with the best tools to compete in any situation, during any time, and in any country.</a:t>
            </a:r>
          </a:p>
          <a:p>
            <a:endParaRPr lang="en-US" dirty="0">
              <a:solidFill>
                <a:schemeClr val="tx1"/>
              </a:solidFill>
              <a:latin typeface="Arial Black" pitchFamily="34" charset="0"/>
            </a:endParaRPr>
          </a:p>
        </p:txBody>
      </p:sp>
      <p:pic>
        <p:nvPicPr>
          <p:cNvPr id="1026" name="Picture 2"/>
          <p:cNvPicPr>
            <a:picLocks noChangeAspect="1" noChangeArrowheads="1"/>
          </p:cNvPicPr>
          <p:nvPr/>
        </p:nvPicPr>
        <p:blipFill>
          <a:blip r:embed="rId3" cstate="print"/>
          <a:srcRect/>
          <a:stretch>
            <a:fillRect/>
          </a:stretch>
        </p:blipFill>
        <p:spPr bwMode="auto">
          <a:xfrm>
            <a:off x="0" y="6038850"/>
            <a:ext cx="9144000" cy="819150"/>
          </a:xfrm>
          <a:prstGeom prst="rect">
            <a:avLst/>
          </a:prstGeom>
          <a:noFill/>
          <a:ln w="9525">
            <a:noFill/>
            <a:miter lim="800000"/>
            <a:headEnd/>
            <a:tailEnd/>
          </a:ln>
          <a:effec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Formative Years</a:t>
            </a:r>
            <a:endParaRPr lang="en-US" dirty="0"/>
          </a:p>
        </p:txBody>
      </p:sp>
      <p:sp>
        <p:nvSpPr>
          <p:cNvPr id="3" name="Content Placeholder 2"/>
          <p:cNvSpPr>
            <a:spLocks noGrp="1"/>
          </p:cNvSpPr>
          <p:nvPr>
            <p:ph idx="1"/>
          </p:nvPr>
        </p:nvSpPr>
        <p:spPr>
          <a:xfrm>
            <a:off x="381000" y="1295400"/>
            <a:ext cx="8534400" cy="5486400"/>
          </a:xfrm>
        </p:spPr>
        <p:txBody>
          <a:bodyPr>
            <a:normAutofit fontScale="77500" lnSpcReduction="20000"/>
          </a:bodyPr>
          <a:lstStyle/>
          <a:p>
            <a:r>
              <a:rPr lang="en-US" dirty="0"/>
              <a:t>After completing the </a:t>
            </a:r>
            <a:r>
              <a:rPr lang="en-US" dirty="0" smtClean="0"/>
              <a:t>courses </a:t>
            </a:r>
            <a:r>
              <a:rPr lang="en-US" dirty="0"/>
              <a:t>he moved to Chicago, Illinois to join his mother and sisters there. </a:t>
            </a:r>
            <a:endParaRPr lang="en-US" dirty="0" smtClean="0"/>
          </a:p>
          <a:p>
            <a:r>
              <a:rPr lang="en-US" dirty="0" smtClean="0"/>
              <a:t>He </a:t>
            </a:r>
            <a:r>
              <a:rPr lang="en-US" dirty="0"/>
              <a:t>worked as a painter for the Pullman Palace Car Company during the day and for the telephone company in the evenings, but still found time to apprentice himself to white portrait photographer Fred A. Jensen. </a:t>
            </a:r>
          </a:p>
          <a:p>
            <a:r>
              <a:rPr lang="en-US" dirty="0"/>
              <a:t>Polk married Margaret Blanche Thompson of Brunswick, Georgia in January </a:t>
            </a:r>
            <a:r>
              <a:rPr lang="en-US" dirty="0" smtClean="0"/>
              <a:t>1926.</a:t>
            </a:r>
          </a:p>
          <a:p>
            <a:r>
              <a:rPr lang="en-US" dirty="0" smtClean="0"/>
              <a:t>Over </a:t>
            </a:r>
            <a:r>
              <a:rPr lang="en-US" dirty="0"/>
              <a:t>the course of the next year he began going door to door seeking to find his own portrait clients. </a:t>
            </a:r>
            <a:endParaRPr lang="en-US" dirty="0" smtClean="0"/>
          </a:p>
          <a:p>
            <a:r>
              <a:rPr lang="en-US" dirty="0" smtClean="0"/>
              <a:t>Not </a:t>
            </a:r>
            <a:r>
              <a:rPr lang="en-US" dirty="0"/>
              <a:t>having much success and dreading the onset of another </a:t>
            </a:r>
            <a:r>
              <a:rPr lang="en-US" dirty="0" err="1"/>
              <a:t>midwestern</a:t>
            </a:r>
            <a:r>
              <a:rPr lang="en-US" dirty="0"/>
              <a:t> winter he moved with his wife and newborn son, Prentice, back to Tuskegee where opened his own "Polk's </a:t>
            </a:r>
            <a:r>
              <a:rPr lang="en-US" dirty="0" smtClean="0"/>
              <a:t>Studio.”</a:t>
            </a:r>
          </a:p>
          <a:p>
            <a:r>
              <a:rPr lang="en-US" dirty="0" smtClean="0"/>
              <a:t> Joined </a:t>
            </a:r>
            <a:r>
              <a:rPr lang="en-US" dirty="0"/>
              <a:t>the faculty in 1927, he assisted Leonard Hyman, who had succeeded </a:t>
            </a:r>
            <a:r>
              <a:rPr lang="en-US" dirty="0" err="1"/>
              <a:t>Battey</a:t>
            </a:r>
            <a:r>
              <a:rPr lang="en-US" dirty="0"/>
              <a:t> as head of the photography division. </a:t>
            </a:r>
          </a:p>
          <a:p>
            <a:endParaRPr lang="en-US" dirty="0"/>
          </a:p>
        </p:txBody>
      </p:sp>
    </p:spTree>
    <p:extLst>
      <p:ext uri="{BB962C8B-B14F-4D97-AF65-F5344CB8AC3E}">
        <p14:creationId xmlns:p14="http://schemas.microsoft.com/office/powerpoint/2010/main" val="40159365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Latter Years</a:t>
            </a:r>
            <a:endParaRPr lang="en-US" dirty="0"/>
          </a:p>
        </p:txBody>
      </p:sp>
      <p:sp>
        <p:nvSpPr>
          <p:cNvPr id="3" name="Content Placeholder 2"/>
          <p:cNvSpPr>
            <a:spLocks noGrp="1"/>
          </p:cNvSpPr>
          <p:nvPr>
            <p:ph idx="1"/>
          </p:nvPr>
        </p:nvSpPr>
        <p:spPr>
          <a:xfrm>
            <a:off x="457200" y="1295400"/>
            <a:ext cx="8229600" cy="4830763"/>
          </a:xfrm>
        </p:spPr>
        <p:txBody>
          <a:bodyPr>
            <a:normAutofit fontScale="85000" lnSpcReduction="20000"/>
          </a:bodyPr>
          <a:lstStyle/>
          <a:p>
            <a:r>
              <a:rPr lang="en-US" dirty="0"/>
              <a:t>In </a:t>
            </a:r>
            <a:r>
              <a:rPr lang="en-US" dirty="0" smtClean="0"/>
              <a:t>1933 </a:t>
            </a:r>
            <a:r>
              <a:rPr lang="en-US" dirty="0"/>
              <a:t>Polk was promoted to succeed Hyman as head instructor. </a:t>
            </a:r>
            <a:endParaRPr lang="en-US" dirty="0" smtClean="0"/>
          </a:p>
          <a:p>
            <a:r>
              <a:rPr lang="en-US" dirty="0" smtClean="0"/>
              <a:t>He </a:t>
            </a:r>
            <a:r>
              <a:rPr lang="en-US" dirty="0"/>
              <a:t>resigned in 1938 to open a studio in Atlanta, Georgia. </a:t>
            </a:r>
            <a:endParaRPr lang="en-US" dirty="0" smtClean="0"/>
          </a:p>
          <a:p>
            <a:r>
              <a:rPr lang="en-US" dirty="0" smtClean="0"/>
              <a:t>He </a:t>
            </a:r>
            <a:r>
              <a:rPr lang="en-US" dirty="0"/>
              <a:t>won three awards at the Southeastern Photographer's Convention held there that year. </a:t>
            </a:r>
            <a:endParaRPr lang="en-US" dirty="0" smtClean="0"/>
          </a:p>
          <a:p>
            <a:r>
              <a:rPr lang="en-US" dirty="0" smtClean="0"/>
              <a:t>He </a:t>
            </a:r>
            <a:r>
              <a:rPr lang="en-US" dirty="0"/>
              <a:t>returned to Tuskegee in 1939 to accept the position of official campus photographer. </a:t>
            </a:r>
            <a:endParaRPr lang="en-US" dirty="0" smtClean="0"/>
          </a:p>
          <a:p>
            <a:r>
              <a:rPr lang="en-US" dirty="0" smtClean="0"/>
              <a:t>During </a:t>
            </a:r>
            <a:r>
              <a:rPr lang="en-US" dirty="0"/>
              <a:t>his tenure on the faculty, Polk mentored countless aspiring photographers, including Charles Lang, Chris McNair, Frank Godden, Albert Carter, and Chester Higgins, Jr. </a:t>
            </a:r>
          </a:p>
          <a:p>
            <a:endParaRPr lang="en-US" dirty="0"/>
          </a:p>
        </p:txBody>
      </p:sp>
    </p:spTree>
    <p:extLst>
      <p:ext uri="{BB962C8B-B14F-4D97-AF65-F5344CB8AC3E}">
        <p14:creationId xmlns:p14="http://schemas.microsoft.com/office/powerpoint/2010/main" val="40558537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Particulars</a:t>
            </a:r>
            <a:endParaRPr lang="en-US" dirty="0"/>
          </a:p>
        </p:txBody>
      </p:sp>
      <p:sp>
        <p:nvSpPr>
          <p:cNvPr id="3" name="Content Placeholder 2"/>
          <p:cNvSpPr>
            <a:spLocks noGrp="1"/>
          </p:cNvSpPr>
          <p:nvPr>
            <p:ph idx="1"/>
          </p:nvPr>
        </p:nvSpPr>
        <p:spPr/>
        <p:txBody>
          <a:bodyPr>
            <a:normAutofit fontScale="85000" lnSpcReduction="20000"/>
          </a:bodyPr>
          <a:lstStyle/>
          <a:p>
            <a:r>
              <a:rPr lang="en-US" dirty="0"/>
              <a:t>Over the course of his career he made portraits of nearly all the faculty members and administrators and their families as well as the innumerable visitors to the campus, both humble and esteemed. </a:t>
            </a:r>
            <a:endParaRPr lang="en-US" dirty="0" smtClean="0"/>
          </a:p>
          <a:p>
            <a:r>
              <a:rPr lang="en-US" dirty="0" smtClean="0"/>
              <a:t>He </a:t>
            </a:r>
            <a:r>
              <a:rPr lang="en-US" dirty="0"/>
              <a:t>went out of his way to capture photographs of laborers and field hands for his "Old Characters" series even as he posed wealthy ladies in furs and jewels for glamorous portraits in his studio. </a:t>
            </a:r>
            <a:endParaRPr lang="en-US" dirty="0" smtClean="0"/>
          </a:p>
          <a:p>
            <a:r>
              <a:rPr lang="en-US" dirty="0" smtClean="0"/>
              <a:t>He </a:t>
            </a:r>
            <a:r>
              <a:rPr lang="en-US" dirty="0"/>
              <a:t>photographed Tuskegee scientist George Washington Carver over 500 times and also photographed the Tuskegee Airmen that trained near the institute for flying missions in World War II.</a:t>
            </a:r>
            <a:endParaRPr lang="en-US" dirty="0"/>
          </a:p>
        </p:txBody>
      </p:sp>
    </p:spTree>
    <p:extLst>
      <p:ext uri="{BB962C8B-B14F-4D97-AF65-F5344CB8AC3E}">
        <p14:creationId xmlns:p14="http://schemas.microsoft.com/office/powerpoint/2010/main" val="35918303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B360FEE-5777-5E43-AD49-EB97DB8E06C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90712" y="100505"/>
            <a:ext cx="5362575" cy="6656990"/>
          </a:xfrm>
          <a:prstGeom prst="rect">
            <a:avLst/>
          </a:prstGeom>
        </p:spPr>
      </p:pic>
    </p:spTree>
    <p:extLst>
      <p:ext uri="{BB962C8B-B14F-4D97-AF65-F5344CB8AC3E}">
        <p14:creationId xmlns:p14="http://schemas.microsoft.com/office/powerpoint/2010/main" val="2172287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A49785CC-229C-EA41-8BB2-FE1EF12A67CE}"/>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12731" y="146068"/>
            <a:ext cx="8518537" cy="6565864"/>
          </a:xfrm>
        </p:spPr>
      </p:pic>
    </p:spTree>
    <p:extLst>
      <p:ext uri="{BB962C8B-B14F-4D97-AF65-F5344CB8AC3E}">
        <p14:creationId xmlns:p14="http://schemas.microsoft.com/office/powerpoint/2010/main" val="111957079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21294</TotalTime>
  <Words>1549</Words>
  <Application>Microsoft Office PowerPoint</Application>
  <PresentationFormat>On-screen Show (4:3)</PresentationFormat>
  <Paragraphs>90</Paragraphs>
  <Slides>48</Slides>
  <Notes>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48</vt:i4>
      </vt:variant>
    </vt:vector>
  </HeadingPairs>
  <TitlesOfParts>
    <vt:vector size="52" baseType="lpstr">
      <vt:lpstr>Arial</vt:lpstr>
      <vt:lpstr>Arial Black</vt:lpstr>
      <vt:lpstr>Calibri</vt:lpstr>
      <vt:lpstr>Office Theme</vt:lpstr>
      <vt:lpstr>Tuskegee’s Photographic Legacy</vt:lpstr>
      <vt:lpstr>P.H. Polk</vt:lpstr>
      <vt:lpstr>Prentice Herman Polk </vt:lpstr>
      <vt:lpstr>Early Years</vt:lpstr>
      <vt:lpstr>Formative Years</vt:lpstr>
      <vt:lpstr>Latter Years</vt:lpstr>
      <vt:lpstr>Particulars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C.M. Battey</vt:lpstr>
      <vt:lpstr>Cornelius Marion Battey </vt:lpstr>
      <vt:lpstr>Early Years</vt:lpstr>
      <vt:lpstr>Formative Years</vt:lpstr>
      <vt:lpstr>Latter Years</vt:lpstr>
      <vt:lpstr>Particulars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A.P. Bedou</vt:lpstr>
      <vt:lpstr>Arthur P. Bedou </vt:lpstr>
      <vt:lpstr>Early Years</vt:lpstr>
      <vt:lpstr>Formative Years</vt:lpstr>
      <vt:lpstr>Latter Years</vt:lpstr>
      <vt:lpstr>Particulars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Tuskegee University Archives</vt:lpstr>
    </vt:vector>
  </TitlesOfParts>
  <Company>Tuskegee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Tuskegee University Archives</dc:title>
  <dc:creator>dana r. chandler</dc:creator>
  <cp:lastModifiedBy>Dana Chandler</cp:lastModifiedBy>
  <cp:revision>395</cp:revision>
  <dcterms:created xsi:type="dcterms:W3CDTF">2009-09-22T20:34:32Z</dcterms:created>
  <dcterms:modified xsi:type="dcterms:W3CDTF">2019-07-09T14:42:08Z</dcterms:modified>
</cp:coreProperties>
</file>