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6" r:id="rId3"/>
    <p:sldId id="270" r:id="rId4"/>
    <p:sldId id="271" r:id="rId5"/>
    <p:sldId id="272" r:id="rId6"/>
    <p:sldId id="273" r:id="rId7"/>
    <p:sldId id="275" r:id="rId8"/>
    <p:sldId id="274" r:id="rId9"/>
    <p:sldId id="269"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6045B-C668-486E-83C5-A44DA033C789}" type="datetimeFigureOut">
              <a:rPr lang="en-US" smtClean="0"/>
              <a:pPr/>
              <a:t>10/12/2012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20F65-589A-4CE7-9378-9A2197F29C58}" type="slidenum">
              <a:rPr lang="en-US" smtClean="0"/>
              <a:pPr/>
              <a:t>‹#›</a:t>
            </a:fld>
            <a:endParaRPr lang="en-US"/>
          </a:p>
        </p:txBody>
      </p:sp>
    </p:spTree>
    <p:extLst>
      <p:ext uri="{BB962C8B-B14F-4D97-AF65-F5344CB8AC3E}">
        <p14:creationId xmlns:p14="http://schemas.microsoft.com/office/powerpoint/2010/main" xmlns="" val="66613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A2E5D-5C11-4B82-B9FF-1DF4A7B1D708}" type="datetimeFigureOut">
              <a:rPr lang="en-US" smtClean="0"/>
              <a:pPr/>
              <a:t>10/12/2012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4C9F-5388-4152-AD5E-6061D5F09D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4800600"/>
          </a:xfrm>
        </p:spPr>
        <p:txBody>
          <a:bodyPr>
            <a:normAutofit/>
          </a:bodyPr>
          <a:lstStyle/>
          <a:p>
            <a:r>
              <a:rPr lang="en-US" sz="3200" dirty="0" smtClean="0">
                <a:latin typeface="Arial Black" pitchFamily="34" charset="0"/>
              </a:rPr>
              <a:t>TCA: Striving for What Is Right</a:t>
            </a:r>
            <a:r>
              <a:rPr lang="en-US" sz="3200" dirty="0" smtClean="0">
                <a:latin typeface="Arial Black" pitchFamily="34" charset="0"/>
              </a:rPr>
              <a:t/>
            </a:r>
            <a:br>
              <a:rPr lang="en-US" sz="3200" dirty="0" smtClean="0">
                <a:latin typeface="Arial Black" pitchFamily="34" charset="0"/>
              </a:rPr>
            </a:br>
            <a:r>
              <a:rPr lang="en-US" sz="2200" dirty="0" smtClean="0">
                <a:latin typeface="Arial Black" pitchFamily="34" charset="0"/>
              </a:rPr>
              <a:t/>
            </a:r>
            <a:br>
              <a:rPr lang="en-US" sz="2200" dirty="0" smtClean="0">
                <a:latin typeface="Arial Black" pitchFamily="34" charset="0"/>
              </a:rPr>
            </a:br>
            <a:r>
              <a:rPr lang="en-US" sz="2200" dirty="0" smtClean="0">
                <a:latin typeface="Arial Black" pitchFamily="34" charset="0"/>
              </a:rPr>
              <a:t/>
            </a:r>
            <a:br>
              <a:rPr lang="en-US" sz="2200" dirty="0" smtClean="0">
                <a:latin typeface="Arial Black" pitchFamily="34" charset="0"/>
              </a:rPr>
            </a:br>
            <a:r>
              <a:rPr lang="en-US" sz="2200" dirty="0" smtClean="0">
                <a:latin typeface="Arial Black" pitchFamily="34" charset="0"/>
              </a:rPr>
              <a:t>  			By: Dana R. Chandler, TU Archivist                    </a:t>
            </a:r>
            <a:br>
              <a:rPr lang="en-US" sz="2200" dirty="0" smtClean="0">
                <a:latin typeface="Arial Black" pitchFamily="34" charset="0"/>
              </a:rPr>
            </a:br>
            <a:r>
              <a:rPr lang="en-US" sz="2200" dirty="0" smtClean="0">
                <a:latin typeface="Arial Black" pitchFamily="34" charset="0"/>
              </a:rPr>
              <a:t>                   October </a:t>
            </a:r>
            <a:r>
              <a:rPr lang="en-US" sz="2200" dirty="0" smtClean="0">
                <a:latin typeface="Arial Black" pitchFamily="34" charset="0"/>
              </a:rPr>
              <a:t>13, </a:t>
            </a:r>
            <a:r>
              <a:rPr lang="en-US" sz="2200" dirty="0" smtClean="0">
                <a:latin typeface="Arial Black" pitchFamily="34" charset="0"/>
              </a:rPr>
              <a:t>2012</a:t>
            </a:r>
            <a:r>
              <a:rPr lang="en-US" sz="3200" b="1" dirty="0" smtClean="0"/>
              <a:t/>
            </a:r>
            <a:br>
              <a:rPr lang="en-US" sz="3200" b="1" dirty="0" smtClean="0"/>
            </a:br>
            <a:endParaRPr lang="en-US" sz="3200" dirty="0">
              <a:latin typeface="Arial Black" pitchFamily="34" charset="0"/>
            </a:endParaRPr>
          </a:p>
        </p:txBody>
      </p:sp>
      <p:sp>
        <p:nvSpPr>
          <p:cNvPr id="3" name="Subtitle 2"/>
          <p:cNvSpPr>
            <a:spLocks noGrp="1"/>
          </p:cNvSpPr>
          <p:nvPr>
            <p:ph type="subTitle" idx="1"/>
          </p:nvPr>
        </p:nvSpPr>
        <p:spPr>
          <a:xfrm>
            <a:off x="1447800" y="4953000"/>
            <a:ext cx="6400800" cy="1066800"/>
          </a:xfrm>
        </p:spPr>
        <p:txBody>
          <a:bodyPr/>
          <a:lstStyle/>
          <a:p>
            <a:r>
              <a:rPr lang="en-US" dirty="0" smtClean="0">
                <a:latin typeface="Arial Black" pitchFamily="34" charset="0"/>
              </a:rPr>
              <a:t>Tuskegee University Archives</a:t>
            </a:r>
            <a:endParaRPr lang="en-US" dirty="0">
              <a:solidFill>
                <a:schemeClr val="tx1"/>
              </a:solidFill>
              <a:latin typeface="Arial Black"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476.tif"/>
          <p:cNvPicPr>
            <a:picLocks noChangeAspect="1"/>
          </p:cNvPicPr>
          <p:nvPr/>
        </p:nvPicPr>
        <p:blipFill>
          <a:blip r:embed="rId3" cstate="print"/>
          <a:stretch>
            <a:fillRect/>
          </a:stretch>
        </p:blipFill>
        <p:spPr>
          <a:xfrm>
            <a:off x="0" y="0"/>
            <a:ext cx="9144000" cy="68579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Beginnings</a:t>
            </a:r>
            <a:endParaRPr lang="en-US" dirty="0"/>
          </a:p>
        </p:txBody>
      </p:sp>
      <p:sp>
        <p:nvSpPr>
          <p:cNvPr id="3" name="Content Placeholder 2"/>
          <p:cNvSpPr>
            <a:spLocks noGrp="1"/>
          </p:cNvSpPr>
          <p:nvPr>
            <p:ph sz="half" idx="1"/>
          </p:nvPr>
        </p:nvSpPr>
        <p:spPr>
          <a:xfrm>
            <a:off x="228600" y="914400"/>
            <a:ext cx="4267200" cy="5638800"/>
          </a:xfrm>
        </p:spPr>
        <p:txBody>
          <a:bodyPr>
            <a:normAutofit fontScale="85000" lnSpcReduction="10000"/>
          </a:bodyPr>
          <a:lstStyle/>
          <a:p>
            <a:r>
              <a:rPr lang="en-US" dirty="0" smtClean="0"/>
              <a:t>African </a:t>
            </a:r>
            <a:r>
              <a:rPr lang="en-US" dirty="0" smtClean="0"/>
              <a:t>American group dedicated to civil rights, voter education, and community welfare in Alabama. </a:t>
            </a:r>
            <a:endParaRPr lang="en-US" dirty="0" smtClean="0"/>
          </a:p>
          <a:p>
            <a:r>
              <a:rPr lang="en-US" dirty="0" smtClean="0"/>
              <a:t>Officially formed </a:t>
            </a:r>
            <a:r>
              <a:rPr lang="en-US" dirty="0" smtClean="0"/>
              <a:t>in </a:t>
            </a:r>
            <a:r>
              <a:rPr lang="en-US" dirty="0" smtClean="0"/>
              <a:t>1941</a:t>
            </a:r>
          </a:p>
          <a:p>
            <a:r>
              <a:rPr lang="en-US" dirty="0" smtClean="0"/>
              <a:t>G</a:t>
            </a:r>
            <a:r>
              <a:rPr lang="en-US" dirty="0" smtClean="0"/>
              <a:t>rew </a:t>
            </a:r>
            <a:r>
              <a:rPr lang="en-US" dirty="0" smtClean="0"/>
              <a:t>out of a group of men who had been meeting since 1910 as The Men’s Meeting and, later, The Tuskegee Men’s </a:t>
            </a:r>
            <a:r>
              <a:rPr lang="en-US" dirty="0" smtClean="0"/>
              <a:t>Club</a:t>
            </a:r>
          </a:p>
          <a:p>
            <a:r>
              <a:rPr lang="en-US" dirty="0" smtClean="0"/>
              <a:t>M</a:t>
            </a:r>
            <a:r>
              <a:rPr lang="en-US" dirty="0" smtClean="0"/>
              <a:t>embers (including both men and women) worked to </a:t>
            </a:r>
            <a:r>
              <a:rPr lang="en-US" dirty="0" smtClean="0"/>
              <a:t>improve the lives of African Americans in </a:t>
            </a:r>
            <a:r>
              <a:rPr lang="en-US" dirty="0" smtClean="0"/>
              <a:t>Tuskegee </a:t>
            </a:r>
            <a:r>
              <a:rPr lang="en-US" dirty="0" smtClean="0"/>
              <a:t>and its surrounding </a:t>
            </a:r>
            <a:r>
              <a:rPr lang="en-US" dirty="0" smtClean="0"/>
              <a:t>area of </a:t>
            </a:r>
            <a:r>
              <a:rPr lang="en-US" dirty="0" smtClean="0"/>
              <a:t>Macon County.</a:t>
            </a:r>
            <a:endParaRPr lang="en-US" dirty="0"/>
          </a:p>
        </p:txBody>
      </p:sp>
      <p:pic>
        <p:nvPicPr>
          <p:cNvPr id="5" name="Content Placeholder 4" descr="Gray446.tif.jpg"/>
          <p:cNvPicPr>
            <a:picLocks noGrp="1" noChangeAspect="1"/>
          </p:cNvPicPr>
          <p:nvPr>
            <p:ph sz="half" idx="2"/>
          </p:nvPr>
        </p:nvPicPr>
        <p:blipFill>
          <a:blip r:embed="rId3" cstate="print"/>
          <a:stretch>
            <a:fillRect/>
          </a:stretch>
        </p:blipFill>
        <p:spPr>
          <a:xfrm>
            <a:off x="4931449" y="1600200"/>
            <a:ext cx="3472101" cy="45259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Charles G. </a:t>
            </a:r>
            <a:r>
              <a:rPr lang="en-US" dirty="0" err="1" smtClean="0"/>
              <a:t>Gomillion</a:t>
            </a:r>
            <a:endParaRPr lang="en-US" dirty="0"/>
          </a:p>
        </p:txBody>
      </p:sp>
      <p:sp>
        <p:nvSpPr>
          <p:cNvPr id="3" name="Content Placeholder 2"/>
          <p:cNvSpPr>
            <a:spLocks noGrp="1"/>
          </p:cNvSpPr>
          <p:nvPr>
            <p:ph sz="half" idx="1"/>
          </p:nvPr>
        </p:nvSpPr>
        <p:spPr>
          <a:xfrm>
            <a:off x="228600" y="1219200"/>
            <a:ext cx="4495800" cy="5334000"/>
          </a:xfrm>
        </p:spPr>
        <p:txBody>
          <a:bodyPr>
            <a:normAutofit fontScale="70000" lnSpcReduction="20000"/>
          </a:bodyPr>
          <a:lstStyle/>
          <a:p>
            <a:r>
              <a:rPr lang="en-US" dirty="0" smtClean="0"/>
              <a:t>S</a:t>
            </a:r>
            <a:r>
              <a:rPr lang="en-US" dirty="0" smtClean="0"/>
              <a:t>ociology </a:t>
            </a:r>
            <a:r>
              <a:rPr lang="en-US" dirty="0" smtClean="0"/>
              <a:t>professor at Tuskegee Institute</a:t>
            </a:r>
            <a:endParaRPr lang="en-US" dirty="0" smtClean="0"/>
          </a:p>
          <a:p>
            <a:r>
              <a:rPr lang="en-US" dirty="0" smtClean="0"/>
              <a:t>F</a:t>
            </a:r>
            <a:r>
              <a:rPr lang="en-US" dirty="0" smtClean="0"/>
              <a:t>irst president of TCA</a:t>
            </a:r>
          </a:p>
          <a:p>
            <a:r>
              <a:rPr lang="en-US" dirty="0" smtClean="0"/>
              <a:t>Led association in publishing </a:t>
            </a:r>
            <a:r>
              <a:rPr lang="en-US" dirty="0" smtClean="0"/>
              <a:t>a voters’ handbook and held a "school for voters" on the Tuskegee campus to educate local African </a:t>
            </a:r>
            <a:r>
              <a:rPr lang="en-US" dirty="0" smtClean="0"/>
              <a:t>Americans</a:t>
            </a:r>
          </a:p>
          <a:p>
            <a:r>
              <a:rPr lang="en-US" dirty="0" smtClean="0"/>
              <a:t>Under his leadership and </a:t>
            </a:r>
            <a:r>
              <a:rPr lang="en-US" dirty="0" smtClean="0"/>
              <a:t>help from the National Association for the Advancement of Colored People (NAACP), the association approached the U.S. Department of Justice for help in enforcing blacks’ legal rights, which were denied by local voter registration boards. </a:t>
            </a:r>
            <a:endParaRPr lang="en-US" dirty="0" smtClean="0"/>
          </a:p>
          <a:p>
            <a:r>
              <a:rPr lang="en-US" dirty="0" smtClean="0"/>
              <a:t>Their </a:t>
            </a:r>
            <a:r>
              <a:rPr lang="en-US" dirty="0" smtClean="0"/>
              <a:t>efforts met with success, as the number of black registered voters in Macon County swelled </a:t>
            </a:r>
            <a:r>
              <a:rPr lang="en-US" dirty="0" smtClean="0"/>
              <a:t>from </a:t>
            </a:r>
            <a:r>
              <a:rPr lang="en-US" dirty="0" smtClean="0"/>
              <a:t>under 100 in 1941 to more than 7,000 in 1967.</a:t>
            </a:r>
            <a:endParaRPr lang="en-US" dirty="0"/>
          </a:p>
        </p:txBody>
      </p:sp>
      <p:pic>
        <p:nvPicPr>
          <p:cNvPr id="5" name="Content Placeholder 4" descr="Dr. Gomillion-1.jpg"/>
          <p:cNvPicPr>
            <a:picLocks noGrp="1" noChangeAspect="1"/>
          </p:cNvPicPr>
          <p:nvPr>
            <p:ph sz="half" idx="2"/>
          </p:nvPr>
        </p:nvPicPr>
        <p:blipFill>
          <a:blip r:embed="rId3" cstate="print"/>
          <a:stretch>
            <a:fillRect/>
          </a:stretch>
        </p:blipFill>
        <p:spPr>
          <a:xfrm>
            <a:off x="5277612" y="1769205"/>
            <a:ext cx="2779776" cy="418795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Other Work</a:t>
            </a:r>
            <a:endParaRPr lang="en-US" dirty="0"/>
          </a:p>
        </p:txBody>
      </p:sp>
      <p:sp>
        <p:nvSpPr>
          <p:cNvPr id="3" name="Content Placeholder 2"/>
          <p:cNvSpPr>
            <a:spLocks noGrp="1"/>
          </p:cNvSpPr>
          <p:nvPr>
            <p:ph sz="half" idx="1"/>
          </p:nvPr>
        </p:nvSpPr>
        <p:spPr>
          <a:xfrm>
            <a:off x="304800" y="990600"/>
            <a:ext cx="4191000" cy="5638800"/>
          </a:xfrm>
        </p:spPr>
        <p:txBody>
          <a:bodyPr>
            <a:normAutofit fontScale="85000" lnSpcReduction="20000"/>
          </a:bodyPr>
          <a:lstStyle/>
          <a:p>
            <a:r>
              <a:rPr lang="en-US" dirty="0" smtClean="0"/>
              <a:t>The association also fought for school </a:t>
            </a:r>
            <a:r>
              <a:rPr lang="en-US" dirty="0" smtClean="0"/>
              <a:t>desegregation</a:t>
            </a:r>
          </a:p>
          <a:p>
            <a:r>
              <a:rPr lang="en-US" dirty="0" smtClean="0"/>
              <a:t>1962 initiated </a:t>
            </a:r>
            <a:r>
              <a:rPr lang="en-US" dirty="0" smtClean="0"/>
              <a:t>a lawsuit, Lee v. Macon County, that demanded the integration of the local school system, which had stubbornly resisted implementing the U.S. Supreme Court’s call for desegregation as put forth in Brown v. Board of Education (1954). </a:t>
            </a:r>
            <a:endParaRPr lang="en-US" dirty="0" smtClean="0"/>
          </a:p>
          <a:p>
            <a:r>
              <a:rPr lang="en-US" dirty="0" smtClean="0"/>
              <a:t>Despite </a:t>
            </a:r>
            <a:r>
              <a:rPr lang="en-US" dirty="0" smtClean="0"/>
              <a:t>resistance, which included cross burnings and a Ku Klux Klan rally, a federal district court sided with the </a:t>
            </a:r>
            <a:r>
              <a:rPr lang="en-US" dirty="0" smtClean="0"/>
              <a:t>association </a:t>
            </a:r>
            <a:r>
              <a:rPr lang="en-US" dirty="0" smtClean="0"/>
              <a:t>in 1966.</a:t>
            </a:r>
            <a:endParaRPr lang="en-US" dirty="0"/>
          </a:p>
        </p:txBody>
      </p:sp>
      <p:pic>
        <p:nvPicPr>
          <p:cNvPr id="5" name="Content Placeholder 4" descr="Gray482.tif.jpg"/>
          <p:cNvPicPr>
            <a:picLocks noGrp="1" noChangeAspect="1"/>
          </p:cNvPicPr>
          <p:nvPr>
            <p:ph sz="half" idx="2"/>
          </p:nvPr>
        </p:nvPicPr>
        <p:blipFill>
          <a:blip r:embed="rId3" cstate="print"/>
          <a:stretch>
            <a:fillRect/>
          </a:stretch>
        </p:blipFill>
        <p:spPr>
          <a:xfrm>
            <a:off x="4731632" y="1600200"/>
            <a:ext cx="3871736"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1957</a:t>
            </a:r>
            <a:endParaRPr lang="en-US" dirty="0"/>
          </a:p>
        </p:txBody>
      </p:sp>
      <p:sp>
        <p:nvSpPr>
          <p:cNvPr id="3" name="Content Placeholder 2"/>
          <p:cNvSpPr>
            <a:spLocks noGrp="1"/>
          </p:cNvSpPr>
          <p:nvPr>
            <p:ph sz="half" idx="1"/>
          </p:nvPr>
        </p:nvSpPr>
        <p:spPr>
          <a:xfrm>
            <a:off x="228600" y="990600"/>
            <a:ext cx="4572000" cy="5638800"/>
          </a:xfrm>
        </p:spPr>
        <p:txBody>
          <a:bodyPr>
            <a:normAutofit fontScale="77500" lnSpcReduction="20000"/>
          </a:bodyPr>
          <a:lstStyle/>
          <a:p>
            <a:r>
              <a:rPr lang="en-US" dirty="0" smtClean="0"/>
              <a:t>Perhaps the organization’s most important achievement was defeating a 1957 statutory redrawing of Tuskegee’s city </a:t>
            </a:r>
            <a:r>
              <a:rPr lang="en-US" dirty="0" smtClean="0"/>
              <a:t>limits</a:t>
            </a:r>
          </a:p>
          <a:p>
            <a:r>
              <a:rPr lang="en-US" dirty="0" smtClean="0"/>
              <a:t>Classic </a:t>
            </a:r>
            <a:r>
              <a:rPr lang="en-US" dirty="0" smtClean="0"/>
              <a:t>case of gerrymandering that effectively disenfranchised the area’s growing black </a:t>
            </a:r>
            <a:r>
              <a:rPr lang="en-US" dirty="0" smtClean="0"/>
              <a:t>vote</a:t>
            </a:r>
          </a:p>
          <a:p>
            <a:r>
              <a:rPr lang="en-US" dirty="0" smtClean="0"/>
              <a:t>Alabama </a:t>
            </a:r>
            <a:r>
              <a:rPr lang="en-US" dirty="0" smtClean="0"/>
              <a:t>passed Act 140 in 1957, which changed the boundaries of the city of Tuskegee, </a:t>
            </a:r>
            <a:r>
              <a:rPr lang="en-US" dirty="0" smtClean="0"/>
              <a:t>Alabama</a:t>
            </a:r>
          </a:p>
          <a:p>
            <a:r>
              <a:rPr lang="en-US" dirty="0" smtClean="0"/>
              <a:t> </a:t>
            </a:r>
            <a:r>
              <a:rPr lang="en-US" dirty="0" smtClean="0"/>
              <a:t>It had previously been a square but the legislature redrew it as a 28 sided figure, excluding all but a handful of potential African-American </a:t>
            </a:r>
            <a:r>
              <a:rPr lang="en-US" dirty="0" smtClean="0"/>
              <a:t>votes</a:t>
            </a:r>
            <a:endParaRPr lang="en-US" dirty="0" smtClean="0"/>
          </a:p>
          <a:p>
            <a:r>
              <a:rPr lang="en-US" dirty="0" smtClean="0"/>
              <a:t>Led to TCA leading voters for right to vote</a:t>
            </a:r>
          </a:p>
          <a:p>
            <a:endParaRPr lang="en-US" dirty="0"/>
          </a:p>
        </p:txBody>
      </p:sp>
      <p:sp>
        <p:nvSpPr>
          <p:cNvPr id="4" name="Content Placeholder 3"/>
          <p:cNvSpPr>
            <a:spLocks noGrp="1"/>
          </p:cNvSpPr>
          <p:nvPr>
            <p:ph sz="half" idx="2"/>
          </p:nvPr>
        </p:nvSpPr>
        <p:spPr>
          <a:xfrm>
            <a:off x="4953000" y="1600200"/>
            <a:ext cx="3733800" cy="4525963"/>
          </a:xfrm>
        </p:spPr>
        <p:txBody>
          <a:bodyPr>
            <a:normAutofit fontScale="77500" lnSpcReduction="20000"/>
          </a:bodyPr>
          <a:lstStyle/>
          <a:p>
            <a:endParaRPr lang="en-US" dirty="0"/>
          </a:p>
        </p:txBody>
      </p:sp>
      <p:graphicFrame>
        <p:nvGraphicFramePr>
          <p:cNvPr id="121858" name="Object 2"/>
          <p:cNvGraphicFramePr>
            <a:graphicFrameLocks noChangeAspect="1"/>
          </p:cNvGraphicFramePr>
          <p:nvPr/>
        </p:nvGraphicFramePr>
        <p:xfrm>
          <a:off x="4876800" y="1600200"/>
          <a:ext cx="4114800" cy="4195763"/>
        </p:xfrm>
        <a:graphic>
          <a:graphicData uri="http://schemas.openxmlformats.org/presentationml/2006/ole">
            <p:oleObj spid="_x0000_s121858" name="Acrobat Document" r:id="rId4" imgW="7534275" imgH="5800725" progId="AcroExch.Document.7">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Gomillion</a:t>
            </a:r>
            <a:r>
              <a:rPr lang="en-US" dirty="0" smtClean="0"/>
              <a:t> V. Lightfoot</a:t>
            </a:r>
            <a:endParaRPr lang="en-US" dirty="0"/>
          </a:p>
        </p:txBody>
      </p:sp>
      <p:sp>
        <p:nvSpPr>
          <p:cNvPr id="3" name="Content Placeholder 2"/>
          <p:cNvSpPr>
            <a:spLocks noGrp="1"/>
          </p:cNvSpPr>
          <p:nvPr>
            <p:ph idx="1"/>
          </p:nvPr>
        </p:nvSpPr>
        <p:spPr>
          <a:xfrm>
            <a:off x="457200" y="1371600"/>
            <a:ext cx="8229600" cy="5257800"/>
          </a:xfrm>
        </p:spPr>
        <p:txBody>
          <a:bodyPr>
            <a:normAutofit fontScale="92500" lnSpcReduction="10000"/>
          </a:bodyPr>
          <a:lstStyle/>
          <a:p>
            <a:r>
              <a:rPr lang="en-US" dirty="0" smtClean="0"/>
              <a:t>U.S</a:t>
            </a:r>
            <a:r>
              <a:rPr lang="en-US" dirty="0" smtClean="0"/>
              <a:t>. Supreme Court ruled that such redistricting had violated the 15th Amendment rights of Tuskegee’s African </a:t>
            </a:r>
            <a:r>
              <a:rPr lang="en-US" dirty="0" smtClean="0"/>
              <a:t>Americans</a:t>
            </a:r>
          </a:p>
          <a:p>
            <a:r>
              <a:rPr lang="en-US" dirty="0" smtClean="0"/>
              <a:t>P</a:t>
            </a:r>
            <a:r>
              <a:rPr lang="en-US" dirty="0" smtClean="0"/>
              <a:t>assed on </a:t>
            </a:r>
            <a:r>
              <a:rPr lang="en-US" dirty="0" smtClean="0"/>
              <a:t>February 3, </a:t>
            </a:r>
            <a:r>
              <a:rPr lang="en-US" dirty="0" smtClean="0"/>
              <a:t>1870, the 15</a:t>
            </a:r>
            <a:r>
              <a:rPr lang="en-US" baseline="30000" dirty="0" smtClean="0"/>
              <a:t>th</a:t>
            </a:r>
            <a:r>
              <a:rPr lang="en-US" dirty="0" smtClean="0"/>
              <a:t> Amendment prohibits </a:t>
            </a:r>
            <a:r>
              <a:rPr lang="en-US" dirty="0" smtClean="0"/>
              <a:t>each government in the United States from denying a citizen the right to vote based on that citizen's "race, color, or previous condition of servitude" (for example, slavery). </a:t>
            </a:r>
            <a:endParaRPr lang="en-US" dirty="0" smtClean="0"/>
          </a:p>
          <a:p>
            <a:r>
              <a:rPr lang="en-US" dirty="0" smtClean="0"/>
              <a:t>Also, </a:t>
            </a:r>
            <a:r>
              <a:rPr lang="en-US" dirty="0" smtClean="0"/>
              <a:t>Equal Protection </a:t>
            </a:r>
            <a:r>
              <a:rPr lang="en-US" dirty="0" smtClean="0"/>
              <a:t>Clause of the Fourteenth Amendment provides </a:t>
            </a:r>
            <a:r>
              <a:rPr lang="en-US" dirty="0" smtClean="0"/>
              <a:t>that "no state shall ... deny to any person within its jurisdiction the equal protection of the laws."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Voter’s Rights Act of 1965</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err="1" smtClean="0"/>
              <a:t>Gomillion</a:t>
            </a:r>
            <a:r>
              <a:rPr lang="en-US" dirty="0" smtClean="0"/>
              <a:t> v Lightfoot paved way for this act</a:t>
            </a:r>
          </a:p>
          <a:p>
            <a:r>
              <a:rPr lang="en-US" dirty="0" smtClean="0"/>
              <a:t>A </a:t>
            </a:r>
            <a:r>
              <a:rPr lang="en-US" dirty="0" smtClean="0"/>
              <a:t>landmark piece of national legislation in the United States that outlawed discriminatory voting practices that had been responsible for the widespread disenfranchisement of African Americans in the U.S.</a:t>
            </a:r>
            <a:endParaRPr lang="en-US" dirty="0"/>
          </a:p>
        </p:txBody>
      </p:sp>
      <p:pic>
        <p:nvPicPr>
          <p:cNvPr id="5" name="Content Placeholder 4" descr="Gray458.tif.jpg"/>
          <p:cNvPicPr>
            <a:picLocks noGrp="1" noChangeAspect="1"/>
          </p:cNvPicPr>
          <p:nvPr>
            <p:ph sz="half" idx="2"/>
          </p:nvPr>
        </p:nvPicPr>
        <p:blipFill>
          <a:blip r:embed="rId3" cstate="print"/>
          <a:stretch>
            <a:fillRect/>
          </a:stretch>
        </p:blipFill>
        <p:spPr>
          <a:xfrm>
            <a:off x="4648200" y="2246188"/>
            <a:ext cx="4038600" cy="3233986"/>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533400" y="1447800"/>
            <a:ext cx="7696200" cy="4419600"/>
          </a:xfrm>
        </p:spPr>
        <p:txBody>
          <a:bodyPr>
            <a:normAutofit/>
          </a:bodyPr>
          <a:lstStyle/>
          <a:p>
            <a:pPr>
              <a:buNone/>
            </a:pPr>
            <a:r>
              <a:rPr lang="en-US" dirty="0" smtClean="0"/>
              <a:t>    "</a:t>
            </a:r>
            <a:r>
              <a:rPr lang="en-US" dirty="0" smtClean="0"/>
              <a:t>We have protested and shall continue until these inhumanities are abolished. We Negroes are doggone sick and tired of letting people, throw mud in our faces and stand by and let them rub it in</a:t>
            </a:r>
            <a:r>
              <a:rPr lang="en-US" dirty="0" smtClean="0"/>
              <a:t>.“ Rev</a:t>
            </a:r>
            <a:r>
              <a:rPr lang="en-US" dirty="0" smtClean="0"/>
              <a:t>. K. L. </a:t>
            </a:r>
            <a:r>
              <a:rPr lang="en-US" dirty="0" smtClean="0"/>
              <a:t>Buford</a:t>
            </a:r>
            <a:endParaRPr lang="en-US" dirty="0" smtClean="0"/>
          </a:p>
          <a:p>
            <a:endParaRPr lang="en-US" dirty="0" smtClean="0"/>
          </a:p>
          <a:p>
            <a:pPr>
              <a:buNone/>
            </a:pPr>
            <a:endParaRPr lang="en-US" dirty="0" smtClean="0"/>
          </a:p>
        </p:txBody>
      </p:sp>
      <p:pic>
        <p:nvPicPr>
          <p:cNvPr id="4"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14386</TotalTime>
  <Words>556</Words>
  <Application>Microsoft Office PowerPoint</Application>
  <PresentationFormat>On-screen Show (4:3)</PresentationFormat>
  <Paragraphs>40</Paragraphs>
  <Slides>9</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Adobe Acrobat Document</vt:lpstr>
      <vt:lpstr>TCA: Striving for What Is Right        By: Dana R. Chandler, TU Archivist                                        October 13, 2012 </vt:lpstr>
      <vt:lpstr>Slide 2</vt:lpstr>
      <vt:lpstr>Beginnings</vt:lpstr>
      <vt:lpstr>Charles G. Gomillion</vt:lpstr>
      <vt:lpstr>Other Work</vt:lpstr>
      <vt:lpstr>1957</vt:lpstr>
      <vt:lpstr>Gomillion V. Lightfoot</vt:lpstr>
      <vt:lpstr>Voter’s Rights Act of 1965</vt:lpstr>
      <vt:lpstr>Slide 9</vt:lpstr>
    </vt:vector>
  </TitlesOfParts>
  <Company>Tuskegee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Tuskegee University Archives</dc:title>
  <dc:creator>dana r. chandler</dc:creator>
  <cp:lastModifiedBy>dana r. chandler</cp:lastModifiedBy>
  <cp:revision>313</cp:revision>
  <dcterms:created xsi:type="dcterms:W3CDTF">2009-09-22T20:34:32Z</dcterms:created>
  <dcterms:modified xsi:type="dcterms:W3CDTF">2012-10-13T12:29:21Z</dcterms:modified>
</cp:coreProperties>
</file>