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27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56" r:id="rId2"/>
    <p:sldId id="299" r:id="rId3"/>
    <p:sldId id="303" r:id="rId4"/>
    <p:sldId id="300" r:id="rId5"/>
    <p:sldId id="301" r:id="rId6"/>
    <p:sldId id="302" r:id="rId7"/>
    <p:sldId id="304" r:id="rId8"/>
    <p:sldId id="305" r:id="rId9"/>
    <p:sldId id="257" r:id="rId10"/>
    <p:sldId id="291" r:id="rId11"/>
    <p:sldId id="265" r:id="rId12"/>
    <p:sldId id="260" r:id="rId13"/>
    <p:sldId id="293" r:id="rId14"/>
    <p:sldId id="292" r:id="rId15"/>
    <p:sldId id="297" r:id="rId16"/>
    <p:sldId id="296" r:id="rId17"/>
    <p:sldId id="280" r:id="rId18"/>
    <p:sldId id="295" r:id="rId19"/>
    <p:sldId id="290" r:id="rId20"/>
    <p:sldId id="289" r:id="rId21"/>
    <p:sldId id="258" r:id="rId22"/>
    <p:sldId id="294" r:id="rId23"/>
    <p:sldId id="277" r:id="rId24"/>
    <p:sldId id="261" r:id="rId25"/>
    <p:sldId id="298" r:id="rId26"/>
    <p:sldId id="286" r:id="rId27"/>
    <p:sldId id="287" r:id="rId2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107" autoAdjust="0"/>
    <p:restoredTop sz="94660"/>
  </p:normalViewPr>
  <p:slideViewPr>
    <p:cSldViewPr>
      <p:cViewPr varScale="1">
        <p:scale>
          <a:sx n="83" d="100"/>
          <a:sy n="83" d="100"/>
        </p:scale>
        <p:origin x="-504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36045B-C668-486E-83C5-A44DA033C789}" type="datetimeFigureOut">
              <a:rPr lang="en-US" smtClean="0"/>
              <a:pPr/>
              <a:t>1/20/2011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520F65-589A-4CE7-9378-9A2197F29C5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520F65-589A-4CE7-9378-9A2197F29C58}" type="slidenum">
              <a:rPr lang="en-US" smtClean="0"/>
              <a:pPr/>
              <a:t>1</a:t>
            </a:fld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520F65-589A-4CE7-9378-9A2197F29C58}" type="slidenum">
              <a:rPr lang="en-US" smtClean="0"/>
              <a:pPr/>
              <a:t>10</a:t>
            </a:fld>
            <a:endParaRPr lang="en-US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520F65-589A-4CE7-9378-9A2197F29C58}" type="slidenum">
              <a:rPr lang="en-US" smtClean="0"/>
              <a:pPr/>
              <a:t>11</a:t>
            </a:fld>
            <a:endParaRPr lang="en-US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520F65-589A-4CE7-9378-9A2197F29C58}" type="slidenum">
              <a:rPr lang="en-US" smtClean="0"/>
              <a:pPr/>
              <a:t>12</a:t>
            </a:fld>
            <a:endParaRPr lang="en-US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520F65-589A-4CE7-9378-9A2197F29C58}" type="slidenum">
              <a:rPr lang="en-US" smtClean="0"/>
              <a:pPr/>
              <a:t>13</a:t>
            </a:fld>
            <a:endParaRPr lang="en-US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520F65-589A-4CE7-9378-9A2197F29C58}" type="slidenum">
              <a:rPr lang="en-US" smtClean="0"/>
              <a:pPr/>
              <a:t>14</a:t>
            </a:fld>
            <a:endParaRPr lang="en-US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520F65-589A-4CE7-9378-9A2197F29C58}" type="slidenum">
              <a:rPr lang="en-US" smtClean="0"/>
              <a:pPr/>
              <a:t>15</a:t>
            </a:fld>
            <a:endParaRPr lang="en-US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520F65-589A-4CE7-9378-9A2197F29C58}" type="slidenum">
              <a:rPr lang="en-US" smtClean="0"/>
              <a:pPr/>
              <a:t>16</a:t>
            </a:fld>
            <a:endParaRPr lang="en-US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520F65-589A-4CE7-9378-9A2197F29C58}" type="slidenum">
              <a:rPr lang="en-US" smtClean="0"/>
              <a:pPr/>
              <a:t>17</a:t>
            </a:fld>
            <a:endParaRPr lang="en-US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520F65-589A-4CE7-9378-9A2197F29C58}" type="slidenum">
              <a:rPr lang="en-US" smtClean="0"/>
              <a:pPr/>
              <a:t>18</a:t>
            </a:fld>
            <a:endParaRPr lang="en-US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520F65-589A-4CE7-9378-9A2197F29C58}" type="slidenum">
              <a:rPr lang="en-US" smtClean="0"/>
              <a:pPr/>
              <a:t>19</a:t>
            </a:fld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520F65-589A-4CE7-9378-9A2197F29C58}" type="slidenum">
              <a:rPr lang="en-US" smtClean="0"/>
              <a:pPr/>
              <a:t>2</a:t>
            </a:fld>
            <a:endParaRPr lang="en-US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520F65-589A-4CE7-9378-9A2197F29C58}" type="slidenum">
              <a:rPr lang="en-US" smtClean="0"/>
              <a:pPr/>
              <a:t>20</a:t>
            </a:fld>
            <a:endParaRPr lang="en-US"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520F65-589A-4CE7-9378-9A2197F29C58}" type="slidenum">
              <a:rPr lang="en-US" smtClean="0"/>
              <a:pPr/>
              <a:t>21</a:t>
            </a:fld>
            <a:endParaRPr lang="en-US"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520F65-589A-4CE7-9378-9A2197F29C58}" type="slidenum">
              <a:rPr lang="en-US" smtClean="0"/>
              <a:pPr/>
              <a:t>22</a:t>
            </a:fld>
            <a:endParaRPr lang="en-US"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520F65-589A-4CE7-9378-9A2197F29C58}" type="slidenum">
              <a:rPr lang="en-US" smtClean="0"/>
              <a:pPr/>
              <a:t>23</a:t>
            </a:fld>
            <a:endParaRPr lang="en-US" dirty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520F65-589A-4CE7-9378-9A2197F29C58}" type="slidenum">
              <a:rPr lang="en-US" smtClean="0"/>
              <a:pPr/>
              <a:t>24</a:t>
            </a:fld>
            <a:endParaRPr lang="en-US" dirty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520F65-589A-4CE7-9378-9A2197F29C58}" type="slidenum">
              <a:rPr lang="en-US" smtClean="0"/>
              <a:pPr/>
              <a:t>25</a:t>
            </a:fld>
            <a:endParaRPr lang="en-US" dirty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520F65-589A-4CE7-9378-9A2197F29C58}" type="slidenum">
              <a:rPr lang="en-US" smtClean="0"/>
              <a:pPr/>
              <a:t>26</a:t>
            </a:fld>
            <a:endParaRPr lang="en-US" dirty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520F65-589A-4CE7-9378-9A2197F29C58}" type="slidenum">
              <a:rPr lang="en-US" smtClean="0"/>
              <a:pPr/>
              <a:t>27</a:t>
            </a:fld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520F65-589A-4CE7-9378-9A2197F29C58}" type="slidenum">
              <a:rPr lang="en-US" smtClean="0"/>
              <a:pPr/>
              <a:t>3</a:t>
            </a:fld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520F65-589A-4CE7-9378-9A2197F29C58}" type="slidenum">
              <a:rPr lang="en-US" smtClean="0"/>
              <a:pPr/>
              <a:t>4</a:t>
            </a:fld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520F65-589A-4CE7-9378-9A2197F29C58}" type="slidenum">
              <a:rPr lang="en-US" smtClean="0"/>
              <a:pPr/>
              <a:t>5</a:t>
            </a:fld>
            <a:endParaRPr 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520F65-589A-4CE7-9378-9A2197F29C58}" type="slidenum">
              <a:rPr lang="en-US" smtClean="0"/>
              <a:pPr/>
              <a:t>6</a:t>
            </a:fld>
            <a:endParaRPr 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520F65-589A-4CE7-9378-9A2197F29C58}" type="slidenum">
              <a:rPr lang="en-US" smtClean="0"/>
              <a:pPr/>
              <a:t>7</a:t>
            </a:fld>
            <a:endParaRPr 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520F65-589A-4CE7-9378-9A2197F29C58}" type="slidenum">
              <a:rPr lang="en-US" smtClean="0"/>
              <a:pPr/>
              <a:t>8</a:t>
            </a:fld>
            <a:endParaRPr 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520F65-589A-4CE7-9378-9A2197F29C58}" type="slidenum">
              <a:rPr lang="en-US" smtClean="0"/>
              <a:pPr/>
              <a:t>9</a:t>
            </a:fld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A2E5D-5C11-4B82-B9FF-1DF4A7B1D708}" type="datetimeFigureOut">
              <a:rPr lang="en-US" smtClean="0"/>
              <a:pPr/>
              <a:t>1/20/2011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14C9F-5388-4152-AD5E-6061D5F09DB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A2E5D-5C11-4B82-B9FF-1DF4A7B1D708}" type="datetimeFigureOut">
              <a:rPr lang="en-US" smtClean="0"/>
              <a:pPr/>
              <a:t>1/20/2011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14C9F-5388-4152-AD5E-6061D5F09DB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A2E5D-5C11-4B82-B9FF-1DF4A7B1D708}" type="datetimeFigureOut">
              <a:rPr lang="en-US" smtClean="0"/>
              <a:pPr/>
              <a:t>1/20/2011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14C9F-5388-4152-AD5E-6061D5F09DB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A2E5D-5C11-4B82-B9FF-1DF4A7B1D708}" type="datetimeFigureOut">
              <a:rPr lang="en-US" smtClean="0"/>
              <a:pPr/>
              <a:t>1/20/2011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14C9F-5388-4152-AD5E-6061D5F09DB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A2E5D-5C11-4B82-B9FF-1DF4A7B1D708}" type="datetimeFigureOut">
              <a:rPr lang="en-US" smtClean="0"/>
              <a:pPr/>
              <a:t>1/20/2011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14C9F-5388-4152-AD5E-6061D5F09DB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A2E5D-5C11-4B82-B9FF-1DF4A7B1D708}" type="datetimeFigureOut">
              <a:rPr lang="en-US" smtClean="0"/>
              <a:pPr/>
              <a:t>1/20/2011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14C9F-5388-4152-AD5E-6061D5F09DB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A2E5D-5C11-4B82-B9FF-1DF4A7B1D708}" type="datetimeFigureOut">
              <a:rPr lang="en-US" smtClean="0"/>
              <a:pPr/>
              <a:t>1/20/2011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14C9F-5388-4152-AD5E-6061D5F09DB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A2E5D-5C11-4B82-B9FF-1DF4A7B1D708}" type="datetimeFigureOut">
              <a:rPr lang="en-US" smtClean="0"/>
              <a:pPr/>
              <a:t>1/20/2011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14C9F-5388-4152-AD5E-6061D5F09DB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A2E5D-5C11-4B82-B9FF-1DF4A7B1D708}" type="datetimeFigureOut">
              <a:rPr lang="en-US" smtClean="0"/>
              <a:pPr/>
              <a:t>1/20/2011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14C9F-5388-4152-AD5E-6061D5F09DB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A2E5D-5C11-4B82-B9FF-1DF4A7B1D708}" type="datetimeFigureOut">
              <a:rPr lang="en-US" smtClean="0"/>
              <a:pPr/>
              <a:t>1/20/2011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14C9F-5388-4152-AD5E-6061D5F09DB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A2E5D-5C11-4B82-B9FF-1DF4A7B1D708}" type="datetimeFigureOut">
              <a:rPr lang="en-US" smtClean="0"/>
              <a:pPr/>
              <a:t>1/20/2011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14C9F-5388-4152-AD5E-6061D5F09DB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C0000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FA2E5D-5C11-4B82-B9FF-1DF4A7B1D708}" type="datetimeFigureOut">
              <a:rPr lang="en-US" smtClean="0"/>
              <a:pPr/>
              <a:t>1/20/2011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614C9F-5388-4152-AD5E-6061D5F09DB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192.203.127.197/archive/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jpeg"/><Relationship Id="rId5" Type="http://schemas.openxmlformats.org/officeDocument/2006/relationships/hyperlink" Target="http://www.southerncourier.org/" TargetMode="External"/><Relationship Id="rId4" Type="http://schemas.openxmlformats.org/officeDocument/2006/relationships/hyperlink" Target="http://216.226.178.196/cdm4/peppler.php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4" Type="http://schemas.openxmlformats.org/officeDocument/2006/relationships/hyperlink" Target="http://www.oxforddnb.com/view/article/47830,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914400"/>
            <a:ext cx="8229600" cy="1905000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Arial Black" pitchFamily="34" charset="0"/>
              </a:rPr>
              <a:t>The </a:t>
            </a:r>
            <a:r>
              <a:rPr lang="en-US" i="1" dirty="0" smtClean="0">
                <a:latin typeface="Arial Black" pitchFamily="34" charset="0"/>
              </a:rPr>
              <a:t>Southern Courier</a:t>
            </a:r>
            <a:r>
              <a:rPr lang="en-US" dirty="0" smtClean="0">
                <a:latin typeface="Arial Black" pitchFamily="34" charset="0"/>
              </a:rPr>
              <a:t/>
            </a:r>
            <a:br>
              <a:rPr lang="en-US" dirty="0" smtClean="0">
                <a:latin typeface="Arial Black" pitchFamily="34" charset="0"/>
              </a:rPr>
            </a:br>
            <a:r>
              <a:rPr lang="en-US" dirty="0" smtClean="0">
                <a:latin typeface="Arial Black" pitchFamily="34" charset="0"/>
              </a:rPr>
              <a:t>1965-1968</a:t>
            </a:r>
            <a:endParaRPr lang="en-US" dirty="0">
              <a:latin typeface="Arial Black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>
                <a:latin typeface="Arial Black" pitchFamily="34" charset="0"/>
              </a:rPr>
              <a:t>Tuskegee University Archives</a:t>
            </a:r>
            <a:endParaRPr lang="en-US" dirty="0">
              <a:solidFill>
                <a:schemeClr val="tx1"/>
              </a:solidFill>
              <a:latin typeface="Arial Black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038850"/>
            <a:ext cx="9144000" cy="81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0"/>
            <a:ext cx="3008313" cy="9144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Its Beginning</a:t>
            </a:r>
            <a:endParaRPr lang="en-US" sz="4000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half" idx="2"/>
          </p:nvPr>
        </p:nvSpPr>
        <p:spPr>
          <a:xfrm>
            <a:off x="457200" y="1066800"/>
            <a:ext cx="3276600" cy="5334000"/>
          </a:xfrm>
        </p:spPr>
        <p:txBody>
          <a:bodyPr>
            <a:normAutofit lnSpcReduction="10000"/>
          </a:bodyPr>
          <a:lstStyle/>
          <a:p>
            <a:pPr lvl="0">
              <a:spcBef>
                <a:spcPct val="0"/>
              </a:spcBef>
              <a:buFont typeface="Arial" pitchFamily="34" charset="0"/>
              <a:buChar char="•"/>
              <a:defRPr/>
            </a:pPr>
            <a:endParaRPr lang="en-US" sz="1800" dirty="0" smtClean="0"/>
          </a:p>
          <a:p>
            <a:pPr>
              <a:spcBef>
                <a:spcPct val="0"/>
              </a:spcBef>
              <a:buFont typeface="Arial" pitchFamily="34" charset="0"/>
              <a:buChar char="•"/>
              <a:defRPr/>
            </a:pPr>
            <a:r>
              <a:rPr lang="en-US" sz="2800" dirty="0" smtClean="0"/>
              <a:t>Started by Peter </a:t>
            </a:r>
            <a:r>
              <a:rPr lang="en-US" sz="2800" dirty="0" smtClean="0"/>
              <a:t>  Cummings </a:t>
            </a:r>
            <a:r>
              <a:rPr lang="en-US" sz="2800" dirty="0" smtClean="0"/>
              <a:t>of the Harvard Crimson, Harvard University, Boston, Massachusetts</a:t>
            </a:r>
          </a:p>
          <a:p>
            <a:pPr lvl="0">
              <a:spcBef>
                <a:spcPct val="0"/>
              </a:spcBef>
              <a:defRPr/>
            </a:pPr>
            <a:endParaRPr lang="en-US" sz="2800" dirty="0" smtClean="0"/>
          </a:p>
          <a:p>
            <a:pPr lvl="0">
              <a:spcBef>
                <a:spcPct val="0"/>
              </a:spcBef>
              <a:buFont typeface="Arial" pitchFamily="34" charset="0"/>
              <a:buChar char="•"/>
              <a:defRPr/>
            </a:pPr>
            <a:r>
              <a:rPr lang="en-US" sz="2800" dirty="0" smtClean="0"/>
              <a:t>Incorporated </a:t>
            </a:r>
            <a:r>
              <a:rPr lang="en-US" sz="2800" dirty="0" smtClean="0"/>
              <a:t>July 13, 1965, under the Southern Educational Conference, Inc. </a:t>
            </a:r>
          </a:p>
          <a:p>
            <a:pPr lvl="0">
              <a:spcBef>
                <a:spcPct val="0"/>
              </a:spcBef>
              <a:defRPr/>
            </a:pPr>
            <a:endParaRPr lang="en-US" sz="2400" dirty="0" smtClean="0"/>
          </a:p>
          <a:p>
            <a:pPr>
              <a:buFont typeface="Arial" pitchFamily="34" charset="0"/>
              <a:buChar char="•"/>
            </a:pPr>
            <a:endParaRPr lang="en-US" sz="2400" dirty="0" smtClean="0"/>
          </a:p>
          <a:p>
            <a:endParaRPr lang="en-US" sz="2400" dirty="0"/>
          </a:p>
        </p:txBody>
      </p:sp>
      <p:pic>
        <p:nvPicPr>
          <p:cNvPr id="13" name="Content Placeholder 3" descr="Southern Courier001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4150417" y="570706"/>
            <a:ext cx="3961015" cy="52578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3008313" cy="641350"/>
          </a:xfrm>
        </p:spPr>
        <p:txBody>
          <a:bodyPr>
            <a:noAutofit/>
          </a:bodyPr>
          <a:lstStyle/>
          <a:p>
            <a:r>
              <a:rPr lang="en-US" sz="4000" dirty="0" smtClean="0"/>
              <a:t>Staffing</a:t>
            </a:r>
            <a:endParaRPr lang="en-US" sz="40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838200"/>
            <a:ext cx="3657600" cy="5562600"/>
          </a:xfrm>
        </p:spPr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r>
              <a:rPr lang="en-US" sz="1800" dirty="0" smtClean="0"/>
              <a:t>Michael </a:t>
            </a:r>
            <a:r>
              <a:rPr lang="en-US" sz="1800" dirty="0" err="1" smtClean="0"/>
              <a:t>Lottman</a:t>
            </a:r>
            <a:r>
              <a:rPr lang="en-US" sz="1800" dirty="0" smtClean="0"/>
              <a:t>, the paper’s editor:</a:t>
            </a:r>
          </a:p>
          <a:p>
            <a:pPr lvl="1">
              <a:buFont typeface="Wingdings" pitchFamily="2" charset="2"/>
              <a:buChar char="Ø"/>
            </a:pPr>
            <a:r>
              <a:rPr lang="en-US" sz="1800" dirty="0" smtClean="0"/>
              <a:t>sought to insure the paper’s integrity </a:t>
            </a:r>
          </a:p>
          <a:p>
            <a:pPr lvl="1">
              <a:buFont typeface="Wingdings" pitchFamily="2" charset="2"/>
              <a:buChar char="Ø"/>
            </a:pPr>
            <a:r>
              <a:rPr lang="en-US" sz="1800" dirty="0" smtClean="0"/>
              <a:t>was an active fundraiser </a:t>
            </a:r>
          </a:p>
          <a:p>
            <a:pPr lvl="1">
              <a:buFont typeface="Wingdings" pitchFamily="2" charset="2"/>
              <a:buChar char="Ø"/>
            </a:pPr>
            <a:r>
              <a:rPr lang="en-US" sz="1800" dirty="0" smtClean="0"/>
              <a:t>w</a:t>
            </a:r>
            <a:r>
              <a:rPr lang="en-US" sz="1800" dirty="0" smtClean="0"/>
              <a:t>as astern </a:t>
            </a:r>
            <a:r>
              <a:rPr lang="en-US" sz="1800" dirty="0" smtClean="0"/>
              <a:t>supervisor over the paper’s 17 original staff members and many distributors. </a:t>
            </a:r>
          </a:p>
          <a:p>
            <a:pPr>
              <a:buFont typeface="Arial" pitchFamily="34" charset="0"/>
              <a:buChar char="•"/>
            </a:pPr>
            <a:r>
              <a:rPr lang="en-US" sz="1800" dirty="0" smtClean="0"/>
              <a:t>Reporters were expected to:</a:t>
            </a:r>
          </a:p>
          <a:p>
            <a:pPr lvl="1">
              <a:buFont typeface="Wingdings" pitchFamily="2" charset="2"/>
              <a:buChar char="Ø"/>
            </a:pPr>
            <a:r>
              <a:rPr lang="en-US" sz="1800" dirty="0" smtClean="0"/>
              <a:t> become part of the communities from which they reported</a:t>
            </a:r>
          </a:p>
          <a:p>
            <a:pPr lvl="1">
              <a:buFont typeface="Wingdings" pitchFamily="2" charset="2"/>
              <a:buChar char="Ø"/>
            </a:pPr>
            <a:r>
              <a:rPr lang="en-US" sz="1800" dirty="0" smtClean="0"/>
              <a:t> write articles without bias </a:t>
            </a:r>
          </a:p>
          <a:p>
            <a:pPr lvl="1">
              <a:buFont typeface="Wingdings" pitchFamily="2" charset="2"/>
              <a:buChar char="Ø"/>
            </a:pPr>
            <a:r>
              <a:rPr lang="en-US" sz="1800" dirty="0" smtClean="0"/>
              <a:t>b</a:t>
            </a:r>
            <a:r>
              <a:rPr lang="en-US" sz="1800" dirty="0" smtClean="0"/>
              <a:t>e independent </a:t>
            </a:r>
            <a:r>
              <a:rPr lang="en-US" sz="1800" dirty="0" smtClean="0"/>
              <a:t>from any groups or organizations. </a:t>
            </a:r>
          </a:p>
          <a:p>
            <a:endParaRPr lang="en-US" dirty="0"/>
          </a:p>
        </p:txBody>
      </p:sp>
      <p:pic>
        <p:nvPicPr>
          <p:cNvPr id="5" name="Content Placeholder 10" descr="lottman2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4200212" y="1828800"/>
            <a:ext cx="4029388" cy="2860866"/>
          </a:xfrm>
          <a:prstGeom prst="rect">
            <a:avLst/>
          </a:prstGeom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609600" y="6356350"/>
            <a:ext cx="7772400" cy="365125"/>
          </a:xfrm>
        </p:spPr>
        <p:txBody>
          <a:bodyPr/>
          <a:lstStyle/>
          <a:p>
            <a:pPr algn="l"/>
            <a:r>
              <a:rPr lang="en-US" dirty="0" smtClean="0">
                <a:solidFill>
                  <a:schemeClr val="tx1"/>
                </a:solidFill>
              </a:rPr>
              <a:t>Photo courtesy of The Southern Courier, 1965, Jim </a:t>
            </a:r>
            <a:r>
              <a:rPr lang="en-US" dirty="0" err="1" smtClean="0">
                <a:solidFill>
                  <a:schemeClr val="tx1"/>
                </a:solidFill>
              </a:rPr>
              <a:t>Peppler</a:t>
            </a:r>
            <a:r>
              <a:rPr lang="en-US" dirty="0" smtClean="0">
                <a:solidFill>
                  <a:schemeClr val="tx1"/>
                </a:solidFill>
              </a:rPr>
              <a:t>, http://www.southerncourier.org/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0"/>
            <a:ext cx="3008313" cy="762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The Paper</a:t>
            </a:r>
            <a:endParaRPr lang="en-US" sz="3600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  <a:p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half" idx="2"/>
          </p:nvPr>
        </p:nvSpPr>
        <p:spPr>
          <a:xfrm>
            <a:off x="304800" y="838200"/>
            <a:ext cx="3505200" cy="5715000"/>
          </a:xfrm>
        </p:spPr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r>
              <a:rPr lang="en-US" sz="2400" dirty="0" smtClean="0"/>
              <a:t>Originally consisting of a simple six-page format</a:t>
            </a:r>
          </a:p>
          <a:p>
            <a:endParaRPr lang="en-US" sz="2400" dirty="0" smtClean="0"/>
          </a:p>
          <a:p>
            <a:pPr>
              <a:buFont typeface="Arial" pitchFamily="34" charset="0"/>
              <a:buChar char="•"/>
            </a:pPr>
            <a:r>
              <a:rPr lang="en-US" sz="2400" dirty="0" smtClean="0"/>
              <a:t> Had a fluctuating distribution which began at 15,000 copies</a:t>
            </a:r>
          </a:p>
          <a:p>
            <a:endParaRPr lang="en-US" sz="2400" dirty="0" smtClean="0"/>
          </a:p>
          <a:p>
            <a:pPr>
              <a:buFont typeface="Arial" pitchFamily="34" charset="0"/>
              <a:buChar char="•"/>
            </a:pPr>
            <a:r>
              <a:rPr lang="en-US" sz="2400" dirty="0" smtClean="0"/>
              <a:t>Throughout its entire time, subscriptions and advertising were insufficient in maintaining the paper’s financial stability.  </a:t>
            </a:r>
          </a:p>
          <a:p>
            <a:endParaRPr lang="en-US" sz="2400" dirty="0"/>
          </a:p>
        </p:txBody>
      </p:sp>
      <p:pic>
        <p:nvPicPr>
          <p:cNvPr id="8" name="Picture 7" descr="southern courier_Page_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43400" y="228600"/>
            <a:ext cx="4247395" cy="54102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343400" y="5867400"/>
            <a:ext cx="4343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Font typeface="Arial" pitchFamily="34" charset="0"/>
              <a:buChar char="•"/>
            </a:pPr>
            <a:r>
              <a:rPr lang="en-US" b="1" dirty="0" smtClean="0"/>
              <a:t>First Issue of The Southern Courier,</a:t>
            </a:r>
          </a:p>
          <a:p>
            <a:pPr algn="ctr"/>
            <a:r>
              <a:rPr lang="en-US" b="1" dirty="0" smtClean="0"/>
              <a:t>Vol. I, no. 1, Friday, July 16, 1965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0"/>
            <a:ext cx="3008313" cy="1295400"/>
          </a:xfrm>
        </p:spPr>
        <p:txBody>
          <a:bodyPr>
            <a:noAutofit/>
          </a:bodyPr>
          <a:lstStyle/>
          <a:p>
            <a:r>
              <a:rPr lang="en-US" sz="2800" dirty="0" smtClean="0"/>
              <a:t>“…forced to go out and warmly and charmingly </a:t>
            </a:r>
            <a:r>
              <a:rPr lang="en-US" sz="2800" u="sng" dirty="0" smtClean="0"/>
              <a:t>steal.”</a:t>
            </a:r>
            <a:endParaRPr lang="en-US" sz="2800" u="sng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200400" cy="5041900"/>
          </a:xfrm>
        </p:spPr>
        <p:txBody>
          <a:bodyPr>
            <a:normAutofit lnSpcReduction="10000"/>
          </a:bodyPr>
          <a:lstStyle/>
          <a:p>
            <a:pPr>
              <a:buFont typeface="Arial" pitchFamily="34" charset="0"/>
              <a:buChar char="•"/>
            </a:pPr>
            <a:r>
              <a:rPr lang="en-US" sz="2000" dirty="0" smtClean="0"/>
              <a:t>Used $32,000.00 startup funds received primarily from “Eastern liberals”</a:t>
            </a:r>
          </a:p>
          <a:p>
            <a:r>
              <a:rPr lang="en-US" sz="2000" dirty="0" smtClean="0"/>
              <a:t> </a:t>
            </a:r>
            <a:endParaRPr lang="en-US" sz="2000" i="1" dirty="0" smtClean="0"/>
          </a:p>
          <a:p>
            <a:pPr>
              <a:buFont typeface="Arial" pitchFamily="34" charset="0"/>
              <a:buChar char="•"/>
            </a:pPr>
            <a:r>
              <a:rPr lang="en-US" sz="2000" dirty="0" smtClean="0"/>
              <a:t>Eventually received grants from a variety of corporations and endowments, which aided with operating expenses </a:t>
            </a:r>
          </a:p>
          <a:p>
            <a:endParaRPr lang="en-US" sz="2000" dirty="0" smtClean="0"/>
          </a:p>
          <a:p>
            <a:pPr>
              <a:buFont typeface="Arial" pitchFamily="34" charset="0"/>
              <a:buChar char="•"/>
            </a:pPr>
            <a:r>
              <a:rPr lang="en-US" sz="2000" dirty="0" smtClean="0"/>
              <a:t> Austere measures, during the entire time of publication, meant that staff members relied on “help from home” and often doubled as typesetters and printers.</a:t>
            </a:r>
          </a:p>
          <a:p>
            <a:endParaRPr lang="en-US" dirty="0"/>
          </a:p>
        </p:txBody>
      </p:sp>
      <p:pic>
        <p:nvPicPr>
          <p:cNvPr id="10" name="Content Placeholder 9" descr="Southern Courier002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3903634" y="273050"/>
            <a:ext cx="4783166" cy="628485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0"/>
            <a:ext cx="3008313" cy="71755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The Reporters</a:t>
            </a:r>
            <a:endParaRPr lang="en-US" sz="3600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half" idx="2"/>
          </p:nvPr>
        </p:nvSpPr>
        <p:spPr>
          <a:xfrm>
            <a:off x="228600" y="838200"/>
            <a:ext cx="3581399" cy="5257800"/>
          </a:xfrm>
        </p:spPr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r>
              <a:rPr lang="en-US" sz="2000" dirty="0" smtClean="0"/>
              <a:t> Although pro-civil rights, they viewed themselves, not as agents of change, but as witnesses to the societal upheaval of a nation’s evolution. </a:t>
            </a:r>
          </a:p>
          <a:p>
            <a:pPr>
              <a:buFont typeface="Arial" pitchFamily="34" charset="0"/>
              <a:buChar char="•"/>
            </a:pPr>
            <a:r>
              <a:rPr lang="en-US" sz="2000" dirty="0" smtClean="0"/>
              <a:t>These young men and women (both black and white) often found themselves in precarious situations during marches, meetings and events where violence often occurred. </a:t>
            </a:r>
          </a:p>
          <a:p>
            <a:pPr>
              <a:buFont typeface="Arial" pitchFamily="34" charset="0"/>
              <a:buChar char="•"/>
            </a:pPr>
            <a:r>
              <a:rPr lang="en-US" sz="2000" dirty="0" smtClean="0"/>
              <a:t>Nonetheless, they approached their work</a:t>
            </a:r>
            <a:r>
              <a:rPr lang="en-US" sz="2000" dirty="0" smtClean="0"/>
              <a:t>…</a:t>
            </a:r>
            <a:endParaRPr lang="en-US" sz="2000" dirty="0" smtClean="0"/>
          </a:p>
          <a:p>
            <a:pPr lvl="1">
              <a:buFont typeface="Wingdings" pitchFamily="2" charset="2"/>
              <a:buChar char="Ø"/>
            </a:pPr>
            <a:r>
              <a:rPr lang="en-US" sz="2000" dirty="0" smtClean="0"/>
              <a:t>with youthful exuberance </a:t>
            </a:r>
          </a:p>
          <a:p>
            <a:pPr lvl="1">
              <a:buFont typeface="Wingdings" pitchFamily="2" charset="2"/>
              <a:buChar char="Ø"/>
            </a:pPr>
            <a:r>
              <a:rPr lang="en-US" sz="2000" dirty="0" smtClean="0"/>
              <a:t>distinct </a:t>
            </a:r>
            <a:r>
              <a:rPr lang="en-US" sz="2000" dirty="0" smtClean="0"/>
              <a:t>desire for unbiased reporting</a:t>
            </a:r>
          </a:p>
          <a:p>
            <a:endParaRPr lang="en-US" dirty="0"/>
          </a:p>
        </p:txBody>
      </p:sp>
      <p:pic>
        <p:nvPicPr>
          <p:cNvPr id="10" name="Content Placeholder 9" descr="newsroom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4191000" y="1772506"/>
            <a:ext cx="4038600" cy="2746249"/>
          </a:xfrm>
          <a:prstGeom prst="rect">
            <a:avLst/>
          </a:prstGeom>
        </p:spPr>
      </p:pic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>
          <a:xfrm>
            <a:off x="685800" y="6356350"/>
            <a:ext cx="7848600" cy="365125"/>
          </a:xfrm>
        </p:spPr>
        <p:txBody>
          <a:bodyPr/>
          <a:lstStyle/>
          <a:p>
            <a:pPr algn="l"/>
            <a:r>
              <a:rPr lang="en-US" dirty="0" smtClean="0">
                <a:solidFill>
                  <a:schemeClr val="tx1"/>
                </a:solidFill>
              </a:rPr>
              <a:t>Photo courtesy of The Southern Courier, 1965, Jim </a:t>
            </a:r>
            <a:r>
              <a:rPr lang="en-US" dirty="0" err="1" smtClean="0">
                <a:solidFill>
                  <a:schemeClr val="tx1"/>
                </a:solidFill>
              </a:rPr>
              <a:t>Peppler</a:t>
            </a:r>
            <a:r>
              <a:rPr lang="en-US" dirty="0" smtClean="0">
                <a:solidFill>
                  <a:schemeClr val="tx1"/>
                </a:solidFill>
              </a:rPr>
              <a:t>, http://www.southerncourier.org/</a:t>
            </a:r>
          </a:p>
          <a:p>
            <a:pPr algn="l"/>
            <a:endParaRPr lang="en-US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3008313" cy="86995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“We </a:t>
            </a:r>
            <a:r>
              <a:rPr lang="en-US" sz="2400" dirty="0" smtClean="0"/>
              <a:t>are tired... and </a:t>
            </a:r>
            <a:r>
              <a:rPr lang="en-US" sz="2400" dirty="0" smtClean="0"/>
              <a:t>scared”</a:t>
            </a:r>
            <a:endParaRPr lang="en-US" sz="2400" dirty="0"/>
          </a:p>
        </p:txBody>
      </p:sp>
      <p:pic>
        <p:nvPicPr>
          <p:cNvPr id="5" name="Content Placeholder 4" descr="Southern Courier 2004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3862877" y="273050"/>
            <a:ext cx="4536096" cy="5853113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90600"/>
            <a:ext cx="3160713" cy="5135563"/>
          </a:xfrm>
        </p:spPr>
        <p:txBody>
          <a:bodyPr>
            <a:normAutofit fontScale="92500" lnSpcReduction="10000"/>
          </a:bodyPr>
          <a:lstStyle/>
          <a:p>
            <a:pPr>
              <a:buFont typeface="Arial" pitchFamily="34" charset="0"/>
              <a:buChar char="•"/>
            </a:pPr>
            <a:r>
              <a:rPr lang="en-US" sz="2400" dirty="0" smtClean="0"/>
              <a:t>Many letters pointing out the difficulties and dangers the reporters and delivery people faced		</a:t>
            </a:r>
          </a:p>
          <a:p>
            <a:pPr lvl="1">
              <a:buFont typeface="Wingdings" pitchFamily="2" charset="2"/>
              <a:buChar char="Ø"/>
            </a:pPr>
            <a:r>
              <a:rPr lang="en-US" sz="2400" dirty="0" smtClean="0"/>
              <a:t>Some had to face “mad dogs”</a:t>
            </a:r>
          </a:p>
          <a:p>
            <a:pPr lvl="1">
              <a:buFont typeface="Wingdings" pitchFamily="2" charset="2"/>
              <a:buChar char="Ø"/>
            </a:pPr>
            <a:r>
              <a:rPr lang="en-US" sz="2400" dirty="0" smtClean="0"/>
              <a:t>Some were beaten, sometimes badly</a:t>
            </a:r>
          </a:p>
          <a:p>
            <a:pPr lvl="1">
              <a:buFont typeface="Wingdings" pitchFamily="2" charset="2"/>
              <a:buChar char="Ø"/>
            </a:pPr>
            <a:r>
              <a:rPr lang="en-US" sz="2400" dirty="0" smtClean="0"/>
              <a:t>Many times they were ridiculed, cursed and spit upon</a:t>
            </a:r>
          </a:p>
          <a:p>
            <a:pPr lvl="1">
              <a:buFont typeface="Wingdings" pitchFamily="2" charset="2"/>
              <a:buChar char="Ø"/>
            </a:pPr>
            <a:r>
              <a:rPr lang="en-US" sz="2400" dirty="0" smtClean="0"/>
              <a:t>Some were threatened with death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228600" y="0"/>
            <a:ext cx="3657600" cy="1066800"/>
          </a:xfrm>
        </p:spPr>
        <p:txBody>
          <a:bodyPr>
            <a:noAutofit/>
          </a:bodyPr>
          <a:lstStyle/>
          <a:p>
            <a:r>
              <a:rPr lang="en-US" sz="3600" dirty="0" smtClean="0"/>
              <a:t>Not Everyone Can Respond…</a:t>
            </a:r>
            <a:endParaRPr lang="en-US" sz="3600" dirty="0"/>
          </a:p>
        </p:txBody>
      </p:sp>
      <p:pic>
        <p:nvPicPr>
          <p:cNvPr id="10" name="Content Placeholder 9" descr="Southern Courier 1002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 rot="16200000">
            <a:off x="3575050" y="1551596"/>
            <a:ext cx="5111750" cy="3296021"/>
          </a:xfrm>
        </p:spPr>
      </p:pic>
      <p:sp>
        <p:nvSpPr>
          <p:cNvPr id="12" name="Text Placeholder 11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5194300"/>
          </a:xfrm>
        </p:spPr>
        <p:txBody>
          <a:bodyPr>
            <a:noAutofit/>
          </a:bodyPr>
          <a:lstStyle/>
          <a:p>
            <a:pPr>
              <a:buFont typeface="Arial" pitchFamily="34" charset="0"/>
              <a:buChar char="•"/>
            </a:pPr>
            <a:r>
              <a:rPr lang="en-US" sz="2400" dirty="0" smtClean="0"/>
              <a:t>“Each week I am anxiously awaiting</a:t>
            </a:r>
            <a:r>
              <a:rPr lang="en-US" sz="2400" dirty="0" smtClean="0"/>
              <a:t>…</a:t>
            </a:r>
            <a:endParaRPr lang="en-US" sz="2400" dirty="0" smtClean="0"/>
          </a:p>
          <a:p>
            <a:pPr>
              <a:buFont typeface="Arial" pitchFamily="34" charset="0"/>
              <a:buChar char="•"/>
            </a:pPr>
            <a:r>
              <a:rPr lang="en-US" sz="2400" dirty="0" smtClean="0"/>
              <a:t>Please don’t think that people are not proud… because they do not respond.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/>
              <a:t>We want to know about our people…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/>
              <a:t>We want to know what is going on…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/>
              <a:t>With the </a:t>
            </a:r>
            <a:r>
              <a:rPr lang="en-US" sz="2400" i="1" dirty="0" smtClean="0"/>
              <a:t>Courier</a:t>
            </a:r>
            <a:r>
              <a:rPr lang="en-US" sz="2400" dirty="0" smtClean="0"/>
              <a:t>, we can, for the first time, know…”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657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Brutality…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828800"/>
            <a:ext cx="4876800" cy="4419600"/>
          </a:xfrm>
        </p:spPr>
        <p:txBody>
          <a:bodyPr>
            <a:normAutofit lnSpcReduction="10000"/>
          </a:bodyPr>
          <a:lstStyle/>
          <a:p>
            <a:r>
              <a:rPr lang="en-US" sz="3000" dirty="0" smtClean="0"/>
              <a:t>Clarence Williams wrote from the Dallas County Independent Free Voters Organization</a:t>
            </a:r>
          </a:p>
          <a:p>
            <a:r>
              <a:rPr lang="en-US" sz="3000" dirty="0" smtClean="0"/>
              <a:t>Correspondence entitled: “Police Brutality One (</a:t>
            </a:r>
            <a:r>
              <a:rPr lang="en-US" sz="3000" dirty="0" smtClean="0"/>
              <a:t>sic) The </a:t>
            </a:r>
            <a:r>
              <a:rPr lang="en-US" sz="3000" dirty="0" smtClean="0"/>
              <a:t>Move In Selma”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 </a:t>
            </a:r>
          </a:p>
          <a:p>
            <a:pPr algn="ctr">
              <a:buNone/>
            </a:pPr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609600" y="3124200"/>
            <a:ext cx="8229600" cy="2971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5" name="Picture 4" descr="Southern Courier015.jpg"/>
          <p:cNvPicPr>
            <a:picLocks noChangeAspect="1"/>
          </p:cNvPicPr>
          <p:nvPr/>
        </p:nvPicPr>
        <p:blipFill>
          <a:blip r:embed="rId3" cstate="print"/>
          <a:srcRect r="11765"/>
          <a:stretch>
            <a:fillRect/>
          </a:stretch>
        </p:blipFill>
        <p:spPr>
          <a:xfrm>
            <a:off x="4693090" y="304800"/>
            <a:ext cx="3905916" cy="6324600"/>
          </a:xfrm>
          <a:prstGeom prst="rect">
            <a:avLst/>
          </a:prstGeom>
        </p:spPr>
      </p:pic>
      <p:pic>
        <p:nvPicPr>
          <p:cNvPr id="6" name="Picture 5" descr="Southern Courier022.jpg"/>
          <p:cNvPicPr>
            <a:picLocks noChangeAspect="1"/>
          </p:cNvPicPr>
          <p:nvPr/>
        </p:nvPicPr>
        <p:blipFill>
          <a:blip r:embed="rId4" cstate="print"/>
          <a:srcRect r="12432"/>
          <a:stretch>
            <a:fillRect/>
          </a:stretch>
        </p:blipFill>
        <p:spPr>
          <a:xfrm>
            <a:off x="4572000" y="304800"/>
            <a:ext cx="4026898" cy="6281506"/>
          </a:xfrm>
          <a:prstGeom prst="rect">
            <a:avLst/>
          </a:prstGeom>
        </p:spPr>
      </p:pic>
      <p:pic>
        <p:nvPicPr>
          <p:cNvPr id="7" name="Picture 6" descr="Southern Courier023.jpg"/>
          <p:cNvPicPr>
            <a:picLocks noChangeAspect="1"/>
          </p:cNvPicPr>
          <p:nvPr/>
        </p:nvPicPr>
        <p:blipFill>
          <a:blip r:embed="rId5" cstate="print"/>
          <a:srcRect r="13159" b="1316"/>
          <a:stretch>
            <a:fillRect/>
          </a:stretch>
        </p:blipFill>
        <p:spPr>
          <a:xfrm>
            <a:off x="4572000" y="304800"/>
            <a:ext cx="4153315" cy="6248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Tried to be Unbiased, Showing Both Sides…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152400" y="1535113"/>
            <a:ext cx="4344988" cy="639762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The Principle of the US KLANS Inc.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 </a:t>
            </a:r>
          </a:p>
          <a:p>
            <a:pPr algn="ctr">
              <a:buNone/>
            </a:pP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3"/>
          </p:nvPr>
        </p:nvSpPr>
        <p:spPr>
          <a:xfrm>
            <a:off x="4953000" y="1535112"/>
            <a:ext cx="4191000" cy="750887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News Release </a:t>
            </a:r>
            <a:r>
              <a:rPr lang="en-US" dirty="0" smtClean="0"/>
              <a:t>from the Student </a:t>
            </a:r>
            <a:r>
              <a:rPr lang="en-US" dirty="0" smtClean="0"/>
              <a:t>Nonviolent Coordinating Committee (SNCC), Selma, Alabama</a:t>
            </a:r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609600" y="3200400"/>
            <a:ext cx="8229600" cy="2971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2" name="Content Placeholder 11" descr="Southern Courier016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5486400" y="2362200"/>
            <a:ext cx="3005119" cy="3951288"/>
          </a:xfrm>
          <a:prstGeom prst="rect">
            <a:avLst/>
          </a:prstGeom>
        </p:spPr>
      </p:pic>
      <p:pic>
        <p:nvPicPr>
          <p:cNvPr id="14" name="Picture 13" descr="Southern Courier02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6200000">
            <a:off x="353220" y="2313780"/>
            <a:ext cx="3880244" cy="41294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My Soul Became Stirred….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752600"/>
            <a:ext cx="4876800" cy="4343400"/>
          </a:xfrm>
        </p:spPr>
        <p:txBody>
          <a:bodyPr>
            <a:normAutofit/>
          </a:bodyPr>
          <a:lstStyle/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 </a:t>
            </a:r>
          </a:p>
          <a:p>
            <a:pPr algn="ctr">
              <a:buNone/>
            </a:pPr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609600" y="3124200"/>
            <a:ext cx="8229600" cy="2971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2400" y="2286000"/>
            <a:ext cx="39624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“…my hopes once more became exalted and my belief in the ultimate triumph of the good conscience of mankind was restored.”</a:t>
            </a:r>
            <a:endParaRPr lang="en-US" sz="3200" dirty="0"/>
          </a:p>
        </p:txBody>
      </p:sp>
      <p:pic>
        <p:nvPicPr>
          <p:cNvPr id="10" name="Picture 9" descr="Southern Courier03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32883" y="1143000"/>
            <a:ext cx="4238009" cy="55626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81001" y="1066800"/>
            <a:ext cx="403859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/>
              <a:t>Letter Addressed to the </a:t>
            </a:r>
            <a:r>
              <a:rPr lang="en-US" sz="3200" b="1" i="1" dirty="0" smtClean="0"/>
              <a:t>Courier</a:t>
            </a:r>
            <a:endParaRPr lang="en-US" sz="3200" b="1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Choosing From a Variety of Sources Within the TU Archives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pPr algn="ctr"/>
            <a:r>
              <a:rPr lang="en-US" sz="2000" dirty="0" smtClean="0"/>
              <a:t>National Committee to Abolish the Poll Tax</a:t>
            </a:r>
            <a:endParaRPr lang="en-US" sz="2000" dirty="0"/>
          </a:p>
        </p:txBody>
      </p:sp>
      <p:pic>
        <p:nvPicPr>
          <p:cNvPr id="8" name="Content Placeholder 7" descr="Southern Courier003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800600" y="2133600"/>
            <a:ext cx="3655055" cy="4724400"/>
          </a:xfrm>
        </p:spPr>
      </p:pic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>
          <a:xfrm>
            <a:off x="4572000" y="1524000"/>
            <a:ext cx="4041775" cy="639762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en-US" dirty="0" smtClean="0"/>
              <a:t>Jennings Perry, Editor, </a:t>
            </a:r>
            <a:r>
              <a:rPr lang="en-US" i="1" dirty="0" smtClean="0"/>
              <a:t>Nashville Tennessean</a:t>
            </a:r>
            <a:endParaRPr lang="en-US" i="1" dirty="0"/>
          </a:p>
        </p:txBody>
      </p:sp>
      <p:pic>
        <p:nvPicPr>
          <p:cNvPr id="9" name="Content Placeholder 8" descr="NC to Abolish the Poll Tax001.jpg"/>
          <p:cNvPicPr>
            <a:picLocks noGrp="1" noChangeAspect="1"/>
          </p:cNvPicPr>
          <p:nvPr>
            <p:ph sz="quarter" idx="4"/>
          </p:nvPr>
        </p:nvPicPr>
        <p:blipFill>
          <a:blip r:embed="rId4" cstate="print"/>
          <a:stretch>
            <a:fillRect/>
          </a:stretch>
        </p:blipFill>
        <p:spPr>
          <a:xfrm>
            <a:off x="609600" y="2163980"/>
            <a:ext cx="3608959" cy="469402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News </a:t>
            </a:r>
            <a:r>
              <a:rPr lang="en-US" dirty="0" smtClean="0"/>
              <a:t>Traveled </a:t>
            </a:r>
            <a:r>
              <a:rPr lang="en-US" dirty="0" smtClean="0"/>
              <a:t>B</a:t>
            </a:r>
            <a:r>
              <a:rPr lang="en-US" dirty="0" smtClean="0"/>
              <a:t>eyond </a:t>
            </a:r>
            <a:r>
              <a:rPr lang="en-US" dirty="0" smtClean="0"/>
              <a:t>the </a:t>
            </a:r>
            <a:r>
              <a:rPr lang="en-US" dirty="0" smtClean="0"/>
              <a:t>Confines </a:t>
            </a:r>
            <a:r>
              <a:rPr lang="en-US" dirty="0" smtClean="0"/>
              <a:t>of the </a:t>
            </a:r>
            <a:r>
              <a:rPr lang="en-US" dirty="0" smtClean="0"/>
              <a:t>State </a:t>
            </a:r>
            <a:r>
              <a:rPr lang="en-US" dirty="0" smtClean="0"/>
              <a:t>of Alabama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752600"/>
            <a:ext cx="4876800" cy="4343400"/>
          </a:xfrm>
        </p:spPr>
        <p:txBody>
          <a:bodyPr>
            <a:normAutofit/>
          </a:bodyPr>
          <a:lstStyle/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 </a:t>
            </a:r>
          </a:p>
          <a:p>
            <a:pPr algn="ctr">
              <a:buNone/>
            </a:pPr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609600" y="3124200"/>
            <a:ext cx="8229600" cy="2971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1905000"/>
            <a:ext cx="39624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The events during the Civil Rights era were reported in The </a:t>
            </a:r>
            <a:r>
              <a:rPr lang="en-US" sz="3200" i="1" dirty="0" smtClean="0"/>
              <a:t>Harvard Crimson </a:t>
            </a:r>
            <a:r>
              <a:rPr lang="en-US" sz="3200" dirty="0" smtClean="0"/>
              <a:t>as well as other newspaper publications, thanks to the reporters of the </a:t>
            </a:r>
            <a:r>
              <a:rPr lang="en-US" sz="3200" i="1" dirty="0" smtClean="0"/>
              <a:t>Southern Courier</a:t>
            </a:r>
            <a:r>
              <a:rPr lang="en-US" sz="3200" dirty="0" smtClean="0"/>
              <a:t>.</a:t>
            </a:r>
            <a:endParaRPr lang="en-US" sz="3200" dirty="0"/>
          </a:p>
        </p:txBody>
      </p:sp>
      <p:pic>
        <p:nvPicPr>
          <p:cNvPr id="10" name="Picture 9" descr="Southern Courier03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6200000">
            <a:off x="4267199" y="1600196"/>
            <a:ext cx="4267204" cy="5029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3008313" cy="8382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The End</a:t>
            </a:r>
            <a:endParaRPr lang="en-US" sz="3600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228600" y="914400"/>
            <a:ext cx="3657600" cy="5211763"/>
          </a:xfrm>
        </p:spPr>
        <p:txBody>
          <a:bodyPr/>
          <a:lstStyle/>
          <a:p>
            <a:pPr>
              <a:buFont typeface="Arial" pitchFamily="34" charset="0"/>
              <a:buChar char="•"/>
            </a:pPr>
            <a:r>
              <a:rPr lang="en-US" sz="2000" dirty="0" smtClean="0"/>
              <a:t>After three tumultuous years, </a:t>
            </a:r>
            <a:r>
              <a:rPr lang="en-US" sz="2000" i="1" dirty="0" smtClean="0"/>
              <a:t>The Southern Courier</a:t>
            </a:r>
            <a:r>
              <a:rPr lang="en-US" sz="2000" dirty="0" smtClean="0"/>
              <a:t> came to an end in December </a:t>
            </a:r>
            <a:r>
              <a:rPr lang="en-US" sz="2000" dirty="0" smtClean="0"/>
              <a:t>1968 </a:t>
            </a:r>
            <a:r>
              <a:rPr lang="en-US" sz="2000" dirty="0" smtClean="0"/>
              <a:t>due to funding </a:t>
            </a:r>
            <a:r>
              <a:rPr lang="en-US" sz="2000" dirty="0" smtClean="0"/>
              <a:t>shortfalls </a:t>
            </a:r>
            <a:endParaRPr lang="en-US" sz="2000" dirty="0" smtClean="0"/>
          </a:p>
          <a:p>
            <a:pPr>
              <a:buFont typeface="Arial" pitchFamily="34" charset="0"/>
              <a:buChar char="•"/>
            </a:pPr>
            <a:r>
              <a:rPr lang="en-US" sz="2000" dirty="0" smtClean="0"/>
              <a:t>Many of the staff had continued to work, until the last paper was printed, with little or no financial </a:t>
            </a:r>
            <a:r>
              <a:rPr lang="en-US" sz="2000" dirty="0" smtClean="0"/>
              <a:t>assistance </a:t>
            </a:r>
            <a:endParaRPr lang="en-US" sz="2000" dirty="0" smtClean="0"/>
          </a:p>
          <a:p>
            <a:pPr>
              <a:buFont typeface="Arial" pitchFamily="34" charset="0"/>
              <a:buChar char="•"/>
            </a:pPr>
            <a:r>
              <a:rPr lang="en-US" sz="2000" dirty="0" smtClean="0"/>
              <a:t>The paper’s influence led to many localized newsletters, thereby assisting in a grass roots campaign for racial </a:t>
            </a:r>
            <a:r>
              <a:rPr lang="en-US" sz="2000" dirty="0" smtClean="0"/>
              <a:t>equality  </a:t>
            </a:r>
            <a:endParaRPr lang="en-US" sz="2000" dirty="0" smtClean="0"/>
          </a:p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200400" y="6096000"/>
            <a:ext cx="5943600" cy="593725"/>
          </a:xfrm>
        </p:spPr>
        <p:txBody>
          <a:bodyPr/>
          <a:lstStyle/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Last Issue of The Southern Courier, Vol. IV, no. 49, Weekend Edition, December 7-8, 1968</a:t>
            </a:r>
          </a:p>
          <a:p>
            <a:endParaRPr lang="en-US" dirty="0"/>
          </a:p>
        </p:txBody>
      </p:sp>
      <p:pic>
        <p:nvPicPr>
          <p:cNvPr id="10" name="Content Placeholder 9" descr="southern courier2_Page_1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4258771" y="273051"/>
            <a:ext cx="3744308" cy="551814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0"/>
            <a:ext cx="3160713" cy="94615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The </a:t>
            </a:r>
            <a:r>
              <a:rPr lang="en-US" sz="2800" i="1" dirty="0" smtClean="0"/>
              <a:t>Courier</a:t>
            </a:r>
            <a:r>
              <a:rPr lang="en-US" sz="2800" dirty="0" smtClean="0"/>
              <a:t> Affects Alabamians…</a:t>
            </a:r>
            <a:endParaRPr lang="en-US" sz="28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1066800"/>
            <a:ext cx="3352800" cy="5334000"/>
          </a:xfrm>
        </p:spPr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r>
              <a:rPr lang="en-US" sz="2400" dirty="0" smtClean="0"/>
              <a:t>“I was stunned…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/>
              <a:t>…minimal effect on Washington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/>
              <a:t>…minimal effect on Alabama Statehouse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/>
              <a:t>One of the best %$#$%# things that ever happened to Alabama and you can be proud that you did something worthwhile…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/>
              <a:t>I wish I could say the same.”</a:t>
            </a:r>
            <a:endParaRPr lang="en-US" sz="2400" dirty="0"/>
          </a:p>
        </p:txBody>
      </p:sp>
      <p:pic>
        <p:nvPicPr>
          <p:cNvPr id="5" name="Content Placeholder 6" descr="Southern Courier001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3852478" y="273050"/>
            <a:ext cx="4556894" cy="585311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Collection: </a:t>
            </a:r>
            <a:r>
              <a:rPr lang="en-US" i="1" dirty="0" smtClean="0"/>
              <a:t>Southern Courier</a:t>
            </a:r>
            <a:endParaRPr lang="en-US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295400"/>
            <a:ext cx="8534400" cy="5334000"/>
          </a:xfrm>
        </p:spPr>
        <p:txBody>
          <a:bodyPr>
            <a:normAutofit fontScale="92500" lnSpcReduction="20000"/>
          </a:bodyPr>
          <a:lstStyle/>
          <a:p>
            <a:pPr algn="ctr">
              <a:buNone/>
            </a:pPr>
            <a:r>
              <a:rPr lang="en-US" b="1" dirty="0" smtClean="0"/>
              <a:t>Scope and Content</a:t>
            </a:r>
          </a:p>
          <a:p>
            <a:r>
              <a:rPr lang="en-US" dirty="0" smtClean="0"/>
              <a:t> The collection consists of documents generated or received by The</a:t>
            </a:r>
            <a:r>
              <a:rPr lang="en-US" i="1" dirty="0" smtClean="0"/>
              <a:t> Southern Courier</a:t>
            </a:r>
            <a:r>
              <a:rPr lang="en-US" dirty="0" smtClean="0"/>
              <a:t>, 1965-1969. The bulk of the records date between 1965 and 1968; with some dated as late as 1969. </a:t>
            </a:r>
          </a:p>
          <a:p>
            <a:r>
              <a:rPr lang="en-US" dirty="0" smtClean="0"/>
              <a:t>They include correspondence, newspaper clippings, articles, pamphlets and other miscellaneous documents.  </a:t>
            </a:r>
          </a:p>
          <a:p>
            <a:r>
              <a:rPr lang="en-US" dirty="0" smtClean="0"/>
              <a:t>The records are potentially valuable to those interested in researching a history of sociological thought regarding the lives of rural Southern poor and African Americans, Democratic thought and the history of the Civil Rights Movement.</a:t>
            </a:r>
          </a:p>
          <a:p>
            <a:pPr algn="ctr">
              <a:buNone/>
            </a:pPr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609600" y="3124200"/>
            <a:ext cx="8229600" cy="2971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8200"/>
          </a:xfrm>
        </p:spPr>
        <p:txBody>
          <a:bodyPr>
            <a:normAutofit/>
          </a:bodyPr>
          <a:lstStyle/>
          <a:p>
            <a:r>
              <a:rPr lang="en-US" dirty="0" smtClean="0"/>
              <a:t>The Collection: </a:t>
            </a:r>
            <a:r>
              <a:rPr lang="en-US" i="1" dirty="0" smtClean="0"/>
              <a:t>Southern Courier</a:t>
            </a:r>
            <a:endParaRPr lang="en-US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0600"/>
            <a:ext cx="8610600" cy="5638800"/>
          </a:xfrm>
        </p:spPr>
        <p:txBody>
          <a:bodyPr>
            <a:normAutofit fontScale="62500" lnSpcReduction="20000"/>
          </a:bodyPr>
          <a:lstStyle/>
          <a:p>
            <a:pPr algn="ctr">
              <a:buNone/>
            </a:pPr>
            <a:r>
              <a:rPr lang="en-US" sz="3800" b="1" dirty="0" smtClean="0"/>
              <a:t>Arrangement</a:t>
            </a:r>
          </a:p>
          <a:p>
            <a:r>
              <a:rPr lang="en-US" dirty="0" smtClean="0"/>
              <a:t>The documents are artificially arranged in four series as the Records of The</a:t>
            </a:r>
            <a:r>
              <a:rPr lang="en-US" i="1" dirty="0" smtClean="0"/>
              <a:t> Southern Courier</a:t>
            </a:r>
            <a:r>
              <a:rPr lang="en-US" dirty="0" smtClean="0"/>
              <a:t>.  The boxes are organized by subject and in the assumed original order.  Contents include receipts, articles, newspaper clippings, posters, correspondence, and official reports.  All contents are available for use.</a:t>
            </a:r>
          </a:p>
          <a:p>
            <a:pPr>
              <a:buNone/>
            </a:pPr>
            <a:r>
              <a:rPr lang="en-US" dirty="0" smtClean="0"/>
              <a:t> </a:t>
            </a:r>
          </a:p>
          <a:p>
            <a:r>
              <a:rPr lang="en-US" b="1" dirty="0" smtClean="0"/>
              <a:t>Series I:</a:t>
            </a:r>
            <a:r>
              <a:rPr lang="en-US" dirty="0" smtClean="0"/>
              <a:t>   </a:t>
            </a:r>
            <a:r>
              <a:rPr lang="en-US" dirty="0" smtClean="0"/>
              <a:t>The</a:t>
            </a:r>
            <a:r>
              <a:rPr lang="en-US" i="1" dirty="0" smtClean="0"/>
              <a:t> </a:t>
            </a:r>
            <a:r>
              <a:rPr lang="en-US" i="1" dirty="0" smtClean="0"/>
              <a:t>Southern Courier’s </a:t>
            </a:r>
            <a:r>
              <a:rPr lang="en-US" dirty="0" smtClean="0"/>
              <a:t>records of day to day operations. </a:t>
            </a:r>
            <a:r>
              <a:rPr lang="en-US" dirty="0" smtClean="0"/>
              <a:t>Includes receipts</a:t>
            </a:r>
            <a:r>
              <a:rPr lang="en-US" dirty="0" smtClean="0"/>
              <a:t>, </a:t>
            </a:r>
            <a:r>
              <a:rPr lang="en-US" dirty="0" smtClean="0"/>
              <a:t>correspondence</a:t>
            </a:r>
            <a:r>
              <a:rPr lang="en-US" dirty="0" smtClean="0"/>
              <a:t>, manuals, telegrams, order forms, index cards with addresses </a:t>
            </a:r>
            <a:r>
              <a:rPr lang="en-US" dirty="0" smtClean="0"/>
              <a:t>and </a:t>
            </a:r>
            <a:r>
              <a:rPr lang="en-US" dirty="0" smtClean="0"/>
              <a:t>photos/negatives used in the paper. 1965-1969.</a:t>
            </a:r>
          </a:p>
          <a:p>
            <a:pPr>
              <a:buNone/>
            </a:pPr>
            <a:endParaRPr lang="en-US" dirty="0" smtClean="0"/>
          </a:p>
          <a:p>
            <a:r>
              <a:rPr lang="en-US" b="1" dirty="0" smtClean="0"/>
              <a:t>Series </a:t>
            </a:r>
            <a:r>
              <a:rPr lang="en-US" b="1" dirty="0" smtClean="0"/>
              <a:t>II:  </a:t>
            </a:r>
            <a:r>
              <a:rPr lang="en-US" dirty="0" smtClean="0"/>
              <a:t>Information</a:t>
            </a:r>
            <a:r>
              <a:rPr lang="en-US" dirty="0" smtClean="0"/>
              <a:t>, correspondence, articles, etc. regarding race relations in the state </a:t>
            </a:r>
            <a:r>
              <a:rPr lang="en-US" dirty="0" smtClean="0"/>
              <a:t>of </a:t>
            </a:r>
            <a:r>
              <a:rPr lang="en-US" dirty="0" smtClean="0"/>
              <a:t>Alabama.</a:t>
            </a:r>
          </a:p>
          <a:p>
            <a:pPr>
              <a:buNone/>
            </a:pPr>
            <a:r>
              <a:rPr lang="en-US" dirty="0" smtClean="0"/>
              <a:t> </a:t>
            </a:r>
          </a:p>
          <a:p>
            <a:r>
              <a:rPr lang="en-US" b="1" dirty="0" smtClean="0"/>
              <a:t>Series III:   </a:t>
            </a:r>
            <a:r>
              <a:rPr lang="en-US" dirty="0" smtClean="0"/>
              <a:t>Information</a:t>
            </a:r>
            <a:r>
              <a:rPr lang="en-US" dirty="0" smtClean="0"/>
              <a:t>, correspondence, articles, etc. regarding race relations in the state </a:t>
            </a:r>
            <a:r>
              <a:rPr lang="en-US" dirty="0" smtClean="0"/>
              <a:t>of </a:t>
            </a:r>
            <a:r>
              <a:rPr lang="en-US" dirty="0" smtClean="0"/>
              <a:t>Mississippi and other Southern states. </a:t>
            </a:r>
          </a:p>
          <a:p>
            <a:pPr>
              <a:buNone/>
            </a:pPr>
            <a:r>
              <a:rPr lang="en-US" b="1" dirty="0" smtClean="0"/>
              <a:t> </a:t>
            </a:r>
            <a:endParaRPr lang="en-US" dirty="0" smtClean="0"/>
          </a:p>
          <a:p>
            <a:r>
              <a:rPr lang="en-US" b="1" dirty="0" smtClean="0"/>
              <a:t>Series </a:t>
            </a:r>
            <a:r>
              <a:rPr lang="en-US" b="1" dirty="0" smtClean="0"/>
              <a:t>IV:</a:t>
            </a:r>
            <a:r>
              <a:rPr lang="en-US" dirty="0" smtClean="0"/>
              <a:t>  </a:t>
            </a:r>
            <a:r>
              <a:rPr lang="en-US" dirty="0" smtClean="0"/>
              <a:t>General </a:t>
            </a:r>
            <a:r>
              <a:rPr lang="en-US" dirty="0" smtClean="0"/>
              <a:t>information, correspondence, articles, etc. regarding race relations </a:t>
            </a:r>
            <a:r>
              <a:rPr lang="en-US" dirty="0" smtClean="0"/>
              <a:t>throughout </a:t>
            </a:r>
            <a:r>
              <a:rPr lang="en-US" dirty="0" smtClean="0"/>
              <a:t>the nation and world.</a:t>
            </a:r>
          </a:p>
          <a:p>
            <a:pPr algn="ctr">
              <a:buNone/>
            </a:pPr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609600" y="3124200"/>
            <a:ext cx="8229600" cy="2971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 Collection: What </a:t>
            </a:r>
            <a:r>
              <a:rPr lang="en-US" dirty="0" smtClean="0"/>
              <a:t>We </a:t>
            </a:r>
            <a:r>
              <a:rPr lang="en-US" dirty="0" smtClean="0"/>
              <a:t>G</a:t>
            </a:r>
            <a:r>
              <a:rPr lang="en-US" dirty="0" smtClean="0"/>
              <a:t>ain </a:t>
            </a:r>
            <a:r>
              <a:rPr lang="en-US" dirty="0" smtClean="0"/>
              <a:t>F</a:t>
            </a:r>
            <a:r>
              <a:rPr lang="en-US" dirty="0" smtClean="0"/>
              <a:t>rom </a:t>
            </a:r>
            <a:r>
              <a:rPr lang="en-US" dirty="0" smtClean="0"/>
              <a:t>I</a:t>
            </a:r>
            <a:r>
              <a:rPr lang="en-US" dirty="0" smtClean="0"/>
              <a:t>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Many emotions</a:t>
            </a:r>
          </a:p>
          <a:p>
            <a:pPr lvl="1"/>
            <a:r>
              <a:rPr lang="en-US" dirty="0" smtClean="0"/>
              <a:t>Insight into the story behind the stories</a:t>
            </a:r>
          </a:p>
          <a:p>
            <a:pPr lvl="1"/>
            <a:r>
              <a:rPr lang="en-US" dirty="0" smtClean="0"/>
              <a:t>Understanding </a:t>
            </a:r>
            <a:r>
              <a:rPr lang="en-US" dirty="0" smtClean="0"/>
              <a:t>their </a:t>
            </a:r>
            <a:r>
              <a:rPr lang="en-US" dirty="0" smtClean="0"/>
              <a:t>accomplishments under duress</a:t>
            </a:r>
          </a:p>
          <a:p>
            <a:pPr lvl="1"/>
            <a:r>
              <a:rPr lang="en-US" dirty="0" smtClean="0"/>
              <a:t>Elation over their commitment and successes</a:t>
            </a:r>
          </a:p>
          <a:p>
            <a:pPr lvl="1"/>
            <a:r>
              <a:rPr lang="en-US" dirty="0" smtClean="0"/>
              <a:t>Disappointment over their treatment</a:t>
            </a:r>
          </a:p>
          <a:p>
            <a:pPr lvl="1"/>
            <a:r>
              <a:rPr lang="en-US" dirty="0" smtClean="0"/>
              <a:t>Sadness that </a:t>
            </a:r>
            <a:r>
              <a:rPr lang="en-US" dirty="0" smtClean="0"/>
              <a:t>the paper </a:t>
            </a:r>
            <a:r>
              <a:rPr lang="en-US" dirty="0" smtClean="0"/>
              <a:t>ended so quickly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Remembering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752600"/>
            <a:ext cx="4876800" cy="4343400"/>
          </a:xfrm>
        </p:spPr>
        <p:txBody>
          <a:bodyPr>
            <a:normAutofit/>
          </a:bodyPr>
          <a:lstStyle/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 </a:t>
            </a:r>
          </a:p>
          <a:p>
            <a:pPr algn="ctr">
              <a:buNone/>
            </a:pPr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609600" y="3124200"/>
            <a:ext cx="8229600" cy="2971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0" y="2514600"/>
            <a:ext cx="5105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smtClean="0"/>
              <a:t>2006</a:t>
            </a:r>
          </a:p>
          <a:p>
            <a:r>
              <a:rPr lang="en-US" sz="3000" dirty="0" smtClean="0"/>
              <a:t>The Southern Courier Reunion</a:t>
            </a:r>
          </a:p>
          <a:p>
            <a:r>
              <a:rPr lang="en-US" sz="3000" dirty="0" smtClean="0"/>
              <a:t>Montgomery, Alabama</a:t>
            </a:r>
          </a:p>
          <a:p>
            <a:endParaRPr lang="en-US" sz="3000" dirty="0"/>
          </a:p>
        </p:txBody>
      </p:sp>
      <p:pic>
        <p:nvPicPr>
          <p:cNvPr id="6" name="Picture 5" descr="reunion_group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34000" y="2514600"/>
            <a:ext cx="3505200" cy="2667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28600" y="6096000"/>
            <a:ext cx="853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Courtesy of The Southern Courier, 2006 Jim Peppler, http://www.southerncourier.org/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Collection: Southern Courier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752600"/>
            <a:ext cx="4876800" cy="4343400"/>
          </a:xfrm>
        </p:spPr>
        <p:txBody>
          <a:bodyPr>
            <a:normAutofit/>
          </a:bodyPr>
          <a:lstStyle/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 </a:t>
            </a:r>
          </a:p>
          <a:p>
            <a:pPr algn="ctr">
              <a:buNone/>
            </a:pPr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609600" y="3124200"/>
            <a:ext cx="8229600" cy="2971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8600" y="1828800"/>
            <a:ext cx="8534400" cy="3570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Links</a:t>
            </a:r>
          </a:p>
          <a:p>
            <a:endParaRPr lang="en-US" sz="3200" dirty="0" smtClean="0"/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hlinkClick r:id="rId3"/>
              </a:rPr>
              <a:t>http://192.203.127.197/archive/</a:t>
            </a:r>
            <a:endParaRPr lang="en-US" dirty="0" smtClean="0"/>
          </a:p>
          <a:p>
            <a:r>
              <a:rPr lang="en-US" i="1" dirty="0" smtClean="0"/>
              <a:t>Tuskegee University Archives</a:t>
            </a:r>
          </a:p>
          <a:p>
            <a:endParaRPr lang="en-US" i="1" dirty="0" smtClean="0"/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hlinkClick r:id="rId4"/>
              </a:rPr>
              <a:t>http://216.226.178.196/cdm4/peppler.php</a:t>
            </a:r>
            <a:endParaRPr lang="en-US" dirty="0" smtClean="0"/>
          </a:p>
          <a:p>
            <a:r>
              <a:rPr lang="en-US" dirty="0" smtClean="0"/>
              <a:t>The Jim Peppler Southern Courier Photograph Collection at the </a:t>
            </a:r>
          </a:p>
          <a:p>
            <a:r>
              <a:rPr lang="en-US" i="1" dirty="0" smtClean="0"/>
              <a:t>Alabama Department of Archives and History</a:t>
            </a:r>
          </a:p>
          <a:p>
            <a:endParaRPr lang="en-US" dirty="0" smtClean="0"/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hlinkClick r:id="rId5"/>
              </a:rPr>
              <a:t>http://www.southerncourier.org/</a:t>
            </a:r>
            <a:endParaRPr lang="en-US" dirty="0" smtClean="0"/>
          </a:p>
          <a:p>
            <a:r>
              <a:rPr lang="en-US" i="1" dirty="0" smtClean="0"/>
              <a:t>The Southern Courier</a:t>
            </a:r>
            <a:endParaRPr lang="en-US" i="1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6038850"/>
            <a:ext cx="9144000" cy="81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Choosing From a Variety of Sources Within the TU Archives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95401"/>
            <a:ext cx="4040188" cy="762000"/>
          </a:xfrm>
        </p:spPr>
        <p:txBody>
          <a:bodyPr>
            <a:normAutofit lnSpcReduction="10000"/>
          </a:bodyPr>
          <a:lstStyle/>
          <a:p>
            <a:pPr algn="ctr"/>
            <a:r>
              <a:rPr lang="en-US" dirty="0" smtClean="0"/>
              <a:t>The Tuskegee University </a:t>
            </a:r>
            <a:r>
              <a:rPr lang="en-US" i="1" dirty="0" smtClean="0"/>
              <a:t>Campus Digest</a:t>
            </a:r>
            <a:endParaRPr lang="en-US" i="1" dirty="0"/>
          </a:p>
        </p:txBody>
      </p:sp>
      <p:pic>
        <p:nvPicPr>
          <p:cNvPr id="7" name="Content Placeholder 6" descr="Sammy Young Article002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762000" y="2174875"/>
            <a:ext cx="3371850" cy="4683125"/>
          </a:xfrm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67200" y="1295400"/>
            <a:ext cx="4876800" cy="685800"/>
          </a:xfrm>
        </p:spPr>
        <p:txBody>
          <a:bodyPr>
            <a:noAutofit/>
          </a:bodyPr>
          <a:lstStyle/>
          <a:p>
            <a:pPr algn="ctr"/>
            <a:r>
              <a:rPr lang="en-US" sz="2000" dirty="0" smtClean="0"/>
              <a:t>Sammy </a:t>
            </a:r>
            <a:r>
              <a:rPr lang="en-US" sz="2000" dirty="0" err="1" smtClean="0"/>
              <a:t>Younge</a:t>
            </a:r>
            <a:r>
              <a:rPr lang="en-US" sz="2000" dirty="0" smtClean="0"/>
              <a:t>: First Black College Student killed in the Civil Rights Movement</a:t>
            </a:r>
            <a:endParaRPr lang="en-US" sz="2000" dirty="0"/>
          </a:p>
        </p:txBody>
      </p:sp>
      <p:pic>
        <p:nvPicPr>
          <p:cNvPr id="9" name="Content Placeholder 8" descr="Sammy Young Article001.jpg"/>
          <p:cNvPicPr>
            <a:picLocks noGrp="1" noChangeAspect="1"/>
          </p:cNvPicPr>
          <p:nvPr>
            <p:ph sz="quarter" idx="4"/>
          </p:nvPr>
        </p:nvPicPr>
        <p:blipFill>
          <a:blip r:embed="rId4" cstate="print"/>
          <a:stretch>
            <a:fillRect/>
          </a:stretch>
        </p:blipFill>
        <p:spPr>
          <a:xfrm>
            <a:off x="5105400" y="2174875"/>
            <a:ext cx="3263553" cy="46831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Telling the Story of Civil Rights…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Newspaper articles report dry facts</a:t>
            </a:r>
          </a:p>
          <a:p>
            <a:pPr lvl="3">
              <a:buFont typeface="Wingdings" pitchFamily="2" charset="2"/>
              <a:buChar char="Ø"/>
            </a:pPr>
            <a:r>
              <a:rPr lang="en-US" dirty="0" smtClean="0"/>
              <a:t>Basic information</a:t>
            </a:r>
          </a:p>
          <a:p>
            <a:pPr lvl="3">
              <a:buFont typeface="Wingdings" pitchFamily="2" charset="2"/>
              <a:buChar char="Ø"/>
            </a:pPr>
            <a:r>
              <a:rPr lang="en-US" dirty="0" smtClean="0"/>
              <a:t>Who, what, when and where</a:t>
            </a:r>
          </a:p>
          <a:p>
            <a:pPr lvl="3">
              <a:buFont typeface="Wingdings" pitchFamily="2" charset="2"/>
              <a:buChar char="Ø"/>
            </a:pPr>
            <a:r>
              <a:rPr lang="en-US" dirty="0" smtClean="0"/>
              <a:t>Often </a:t>
            </a:r>
            <a:r>
              <a:rPr lang="en-US" dirty="0" smtClean="0"/>
              <a:t>unemotional</a:t>
            </a:r>
            <a:endParaRPr lang="en-US" dirty="0" smtClean="0"/>
          </a:p>
          <a:p>
            <a:r>
              <a:rPr lang="en-US" dirty="0" smtClean="0"/>
              <a:t>Photographs </a:t>
            </a:r>
            <a:r>
              <a:rPr lang="en-US" dirty="0" smtClean="0"/>
              <a:t>capture a single </a:t>
            </a:r>
            <a:r>
              <a:rPr lang="en-US" dirty="0" smtClean="0"/>
              <a:t>moment</a:t>
            </a:r>
          </a:p>
          <a:p>
            <a:pPr lvl="3">
              <a:buFont typeface="Wingdings" pitchFamily="2" charset="2"/>
              <a:buChar char="Ø"/>
            </a:pPr>
            <a:r>
              <a:rPr lang="en-US" dirty="0" smtClean="0"/>
              <a:t>Emotion of the moment</a:t>
            </a:r>
          </a:p>
          <a:p>
            <a:pPr lvl="3">
              <a:buFont typeface="Wingdings" pitchFamily="2" charset="2"/>
              <a:buChar char="Ø"/>
            </a:pPr>
            <a:r>
              <a:rPr lang="en-US" dirty="0" smtClean="0"/>
              <a:t>Dry facts missing</a:t>
            </a:r>
          </a:p>
          <a:p>
            <a:pPr lvl="3">
              <a:buFont typeface="Wingdings" pitchFamily="2" charset="2"/>
              <a:buChar char="Ø"/>
            </a:pPr>
            <a:r>
              <a:rPr lang="en-US" dirty="0" smtClean="0"/>
              <a:t>What’s going on adjacent to the scene</a:t>
            </a:r>
          </a:p>
          <a:p>
            <a:pPr lvl="3">
              <a:buFont typeface="Wingdings" pitchFamily="2" charset="2"/>
              <a:buChar char="Ø"/>
            </a:pPr>
            <a:endParaRPr lang="en-US" dirty="0" smtClean="0"/>
          </a:p>
          <a:p>
            <a:r>
              <a:rPr lang="en-US" dirty="0" smtClean="0"/>
              <a:t>Reporters notes, letters and observations can give a </a:t>
            </a:r>
            <a:r>
              <a:rPr lang="en-US" dirty="0" smtClean="0"/>
              <a:t>sense </a:t>
            </a:r>
            <a:r>
              <a:rPr lang="en-US" dirty="0" smtClean="0"/>
              <a:t>of how people felt during an </a:t>
            </a:r>
            <a:r>
              <a:rPr lang="en-US" dirty="0" smtClean="0"/>
              <a:t>event…the </a:t>
            </a:r>
            <a:r>
              <a:rPr lang="en-US" dirty="0" smtClean="0"/>
              <a:t>other story</a:t>
            </a:r>
          </a:p>
          <a:p>
            <a:endParaRPr lang="en-US" dirty="0" smtClean="0"/>
          </a:p>
          <a:p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022350"/>
          </a:xfrm>
        </p:spPr>
        <p:txBody>
          <a:bodyPr>
            <a:normAutofit fontScale="90000"/>
          </a:bodyPr>
          <a:lstStyle/>
          <a:p>
            <a:r>
              <a:rPr lang="en-US" sz="2800" dirty="0" smtClean="0"/>
              <a:t>Edward R. Murrow- My Dad’s Favorite</a:t>
            </a:r>
            <a:endParaRPr lang="en-US" sz="28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>
              <a:buFont typeface="Arial" pitchFamily="34" charset="0"/>
              <a:buChar char="•"/>
            </a:pPr>
            <a:r>
              <a:rPr lang="en-US" sz="1800" dirty="0" smtClean="0"/>
              <a:t>Famous CBS Reporter (1935-60)</a:t>
            </a:r>
          </a:p>
          <a:p>
            <a:pPr>
              <a:buFont typeface="Arial" pitchFamily="34" charset="0"/>
              <a:buChar char="•"/>
            </a:pPr>
            <a:r>
              <a:rPr lang="en-US" sz="1800" dirty="0" smtClean="0"/>
              <a:t>Majored in Speech at Washington State University</a:t>
            </a:r>
          </a:p>
          <a:p>
            <a:pPr>
              <a:buFont typeface="Arial" pitchFamily="34" charset="0"/>
              <a:buChar char="•"/>
            </a:pPr>
            <a:r>
              <a:rPr lang="en-US" sz="1800" dirty="0" smtClean="0"/>
              <a:t>Flew on Allied bombing raids in Europe during the </a:t>
            </a:r>
            <a:r>
              <a:rPr lang="en-US" sz="1800" dirty="0" smtClean="0"/>
              <a:t>WWII</a:t>
            </a:r>
            <a:endParaRPr lang="en-US" sz="1800" dirty="0" smtClean="0"/>
          </a:p>
          <a:p>
            <a:pPr>
              <a:buFont typeface="Arial" pitchFamily="34" charset="0"/>
              <a:buChar char="•"/>
            </a:pPr>
            <a:r>
              <a:rPr lang="en-US" sz="1800" dirty="0" smtClean="0"/>
              <a:t> Provided additional reports from the planes as they droned </a:t>
            </a:r>
            <a:r>
              <a:rPr lang="en-US" sz="1800" dirty="0" smtClean="0"/>
              <a:t>over </a:t>
            </a:r>
            <a:r>
              <a:rPr lang="en-US" sz="1800" dirty="0" smtClean="0"/>
              <a:t>Europe </a:t>
            </a:r>
          </a:p>
          <a:p>
            <a:pPr>
              <a:buFont typeface="Arial" pitchFamily="34" charset="0"/>
              <a:buChar char="•"/>
            </a:pPr>
            <a:r>
              <a:rPr lang="en-US" sz="1800" dirty="0" smtClean="0"/>
              <a:t>Skilled at improvising vivid descriptions of what was going on around him, aided the effectiveness of his radio broadcasts</a:t>
            </a:r>
            <a:r>
              <a:rPr lang="en-US" sz="1800" baseline="30000" dirty="0" smtClean="0"/>
              <a:t>[1]</a:t>
            </a:r>
            <a:endParaRPr lang="en-US" sz="1800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30625" y="1108869"/>
            <a:ext cx="4800600" cy="418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04800" y="6356350"/>
            <a:ext cx="8686800" cy="365125"/>
          </a:xfrm>
        </p:spPr>
        <p:txBody>
          <a:bodyPr/>
          <a:lstStyle/>
          <a:p>
            <a:pPr algn="l"/>
            <a:r>
              <a:rPr lang="en-US" dirty="0" smtClean="0">
                <a:solidFill>
                  <a:schemeClr val="tx1"/>
                </a:solidFill>
              </a:rPr>
              <a:t>1. Anne </a:t>
            </a:r>
            <a:r>
              <a:rPr lang="en-US" dirty="0" err="1" smtClean="0">
                <a:solidFill>
                  <a:schemeClr val="tx1"/>
                </a:solidFill>
              </a:rPr>
              <a:t>Pimlott</a:t>
            </a:r>
            <a:r>
              <a:rPr lang="en-US" dirty="0" smtClean="0">
                <a:solidFill>
                  <a:schemeClr val="tx1"/>
                </a:solidFill>
              </a:rPr>
              <a:t> Baker, ‘Murrow, Edward Roscoe (1908–1965)’, Oxford Dictionary of National Biography, Oxford University Press, 2004 </a:t>
            </a:r>
            <a:r>
              <a:rPr lang="en-US" dirty="0" smtClean="0">
                <a:hlinkClick r:id="rId4"/>
              </a:rPr>
              <a:t>accessed 7 Dec 2010</a:t>
            </a:r>
            <a:r>
              <a:rPr lang="en-US" dirty="0" smtClean="0"/>
              <a:t>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685800" y="1752600"/>
            <a:ext cx="7808913" cy="2362199"/>
          </a:xfrm>
        </p:spPr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tx1"/>
                </a:solidFill>
              </a:rPr>
              <a:t>B</a:t>
            </a:r>
            <a:r>
              <a:rPr lang="en-US" sz="2800" dirty="0" smtClean="0">
                <a:solidFill>
                  <a:schemeClr val="tx1"/>
                </a:solidFill>
              </a:rPr>
              <a:t>ackground similar to that which Murrow </a:t>
            </a:r>
            <a:r>
              <a:rPr lang="en-US" sz="2800" dirty="0" smtClean="0">
                <a:solidFill>
                  <a:schemeClr val="tx1"/>
                </a:solidFill>
              </a:rPr>
              <a:t>gave.  </a:t>
            </a:r>
          </a:p>
          <a:p>
            <a:endParaRPr lang="en-US" sz="3600" dirty="0" smtClean="0">
              <a:solidFill>
                <a:schemeClr val="tx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tx1"/>
                </a:solidFill>
              </a:rPr>
              <a:t>Not necessarily </a:t>
            </a:r>
            <a:r>
              <a:rPr lang="en-US" sz="2800" dirty="0" smtClean="0">
                <a:solidFill>
                  <a:schemeClr val="tx1"/>
                </a:solidFill>
              </a:rPr>
              <a:t>voices </a:t>
            </a:r>
            <a:r>
              <a:rPr lang="en-US" sz="2800" dirty="0" smtClean="0">
                <a:solidFill>
                  <a:schemeClr val="tx1"/>
                </a:solidFill>
              </a:rPr>
              <a:t>over a tape, but </a:t>
            </a:r>
            <a:r>
              <a:rPr lang="en-US" sz="2800" dirty="0" smtClean="0">
                <a:solidFill>
                  <a:schemeClr val="tx1"/>
                </a:solidFill>
              </a:rPr>
              <a:t>voices </a:t>
            </a:r>
            <a:r>
              <a:rPr lang="en-US" sz="2800" dirty="0" smtClean="0">
                <a:solidFill>
                  <a:schemeClr val="tx1"/>
                </a:solidFill>
              </a:rPr>
              <a:t>within their </a:t>
            </a:r>
            <a:r>
              <a:rPr lang="en-US" sz="2800" dirty="0" smtClean="0">
                <a:solidFill>
                  <a:schemeClr val="tx1"/>
                </a:solidFill>
              </a:rPr>
              <a:t>written records</a:t>
            </a:r>
            <a:r>
              <a:rPr lang="en-US" sz="2800" dirty="0" smtClean="0">
                <a:solidFill>
                  <a:schemeClr val="tx1"/>
                </a:solidFill>
              </a:rPr>
              <a:t>…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1000" y="381000"/>
            <a:ext cx="830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What We Get From Newspaper Archival Collections</a:t>
            </a:r>
            <a:endParaRPr lang="en-US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What </a:t>
            </a:r>
            <a:r>
              <a:rPr lang="en-US" dirty="0" smtClean="0"/>
              <a:t>We </a:t>
            </a:r>
            <a:r>
              <a:rPr lang="en-US" dirty="0" smtClean="0"/>
              <a:t>A</a:t>
            </a:r>
            <a:r>
              <a:rPr lang="en-US" dirty="0" smtClean="0"/>
              <a:t>re </a:t>
            </a:r>
            <a:r>
              <a:rPr lang="en-US" dirty="0" smtClean="0"/>
              <a:t>N</a:t>
            </a:r>
            <a:r>
              <a:rPr lang="en-US" dirty="0" smtClean="0"/>
              <a:t>ot </a:t>
            </a:r>
            <a:r>
              <a:rPr lang="en-US" dirty="0" smtClean="0"/>
              <a:t>G</a:t>
            </a:r>
            <a:r>
              <a:rPr lang="en-US" dirty="0" smtClean="0"/>
              <a:t>oing </a:t>
            </a:r>
            <a:r>
              <a:rPr lang="en-US" dirty="0" smtClean="0"/>
              <a:t>to </a:t>
            </a:r>
            <a:r>
              <a:rPr lang="en-US" dirty="0" smtClean="0"/>
              <a:t>Get</a:t>
            </a:r>
            <a:r>
              <a:rPr lang="en-US" dirty="0" smtClean="0"/>
              <a:t>…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From blogs, background </a:t>
            </a:r>
            <a:r>
              <a:rPr lang="en-US" dirty="0" smtClean="0"/>
              <a:t>information is </a:t>
            </a:r>
            <a:r>
              <a:rPr lang="en-US" dirty="0" smtClean="0"/>
              <a:t>lost</a:t>
            </a:r>
          </a:p>
          <a:p>
            <a:r>
              <a:rPr lang="en-US" dirty="0" smtClean="0"/>
              <a:t>From Internet headlines, not full story</a:t>
            </a:r>
          </a:p>
          <a:p>
            <a:r>
              <a:rPr lang="en-US" dirty="0" smtClean="0"/>
              <a:t>These things will sadly leave us little to fill in the rest of the story.</a:t>
            </a:r>
          </a:p>
          <a:p>
            <a:r>
              <a:rPr lang="en-US" dirty="0" smtClean="0"/>
              <a:t>Why?</a:t>
            </a:r>
          </a:p>
          <a:p>
            <a:pPr>
              <a:buNone/>
            </a:pPr>
            <a:endParaRPr lang="en-US" dirty="0" smtClean="0"/>
          </a:p>
          <a:p>
            <a:pPr algn="ctr">
              <a:buNone/>
            </a:pPr>
            <a:r>
              <a:rPr lang="en-US" sz="4400" dirty="0" smtClean="0"/>
              <a:t>No archival material!</a:t>
            </a:r>
            <a:endParaRPr lang="en-US" sz="4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33400" y="2133600"/>
            <a:ext cx="8229600" cy="2286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The Records of the </a:t>
            </a:r>
            <a:r>
              <a:rPr lang="en-US" i="1" dirty="0" smtClean="0"/>
              <a:t>Southern Courier </a:t>
            </a:r>
            <a:r>
              <a:rPr lang="en-US" dirty="0" smtClean="0"/>
              <a:t>give us the rest of the story regarding the Civil Rights Movement in Alabama during its most turbulent time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4343400" cy="609600"/>
          </a:xfrm>
        </p:spPr>
        <p:txBody>
          <a:bodyPr>
            <a:noAutofit/>
          </a:bodyPr>
          <a:lstStyle/>
          <a:p>
            <a:r>
              <a:rPr lang="en-US" sz="3200" i="1" dirty="0" smtClean="0">
                <a:latin typeface="Arial Black" pitchFamily="34" charset="0"/>
              </a:rPr>
              <a:t>Southern Courier</a:t>
            </a:r>
            <a:endParaRPr lang="en-US" sz="3200" i="1" dirty="0">
              <a:latin typeface="Arial Black" pitchFamily="34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>
          <a:xfrm>
            <a:off x="304800" y="685800"/>
            <a:ext cx="4267200" cy="6019800"/>
          </a:xfrm>
        </p:spPr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r>
              <a:rPr lang="en-US" sz="2400" dirty="0" smtClean="0"/>
              <a:t>Based in Montgomery, Alabama</a:t>
            </a:r>
          </a:p>
          <a:p>
            <a:endParaRPr lang="en-US" sz="2400" dirty="0" smtClean="0"/>
          </a:p>
          <a:p>
            <a:pPr>
              <a:buFont typeface="Arial" pitchFamily="34" charset="0"/>
              <a:buChar char="•"/>
            </a:pPr>
            <a:r>
              <a:rPr lang="en-US" sz="2400" dirty="0" smtClean="0"/>
              <a:t> Civil Rights Movement from July </a:t>
            </a:r>
            <a:r>
              <a:rPr lang="en-US" sz="2400" dirty="0" smtClean="0"/>
              <a:t>1965 </a:t>
            </a:r>
            <a:r>
              <a:rPr lang="en-US" sz="2400" dirty="0" smtClean="0"/>
              <a:t>to December 1968</a:t>
            </a:r>
          </a:p>
          <a:p>
            <a:endParaRPr lang="en-US" sz="2400" dirty="0" smtClean="0"/>
          </a:p>
          <a:p>
            <a:pPr>
              <a:buFont typeface="Arial" pitchFamily="34" charset="0"/>
              <a:buChar char="•"/>
            </a:pPr>
            <a:r>
              <a:rPr lang="en-US" sz="2400" dirty="0" smtClean="0"/>
              <a:t>Originally planned as a regional, non-profit, independent paper</a:t>
            </a:r>
          </a:p>
          <a:p>
            <a:endParaRPr lang="en-US" sz="2400" dirty="0" smtClean="0"/>
          </a:p>
          <a:p>
            <a:pPr>
              <a:buFont typeface="Arial" pitchFamily="34" charset="0"/>
              <a:buChar char="•"/>
            </a:pPr>
            <a:r>
              <a:rPr lang="en-US" sz="2400" dirty="0" smtClean="0"/>
              <a:t> Its young staffers (which ranged in age from 19 to 23) narrowed their efforts toward an almost exclusive Alabama audience. </a:t>
            </a:r>
          </a:p>
          <a:p>
            <a:endParaRPr lang="en-US" sz="2000" dirty="0" smtClean="0"/>
          </a:p>
          <a:p>
            <a:pPr>
              <a:buFont typeface="Arial" pitchFamily="34" charset="0"/>
              <a:buChar char="•"/>
            </a:pPr>
            <a:endParaRPr lang="en-US" sz="2000" dirty="0" smtClean="0"/>
          </a:p>
        </p:txBody>
      </p:sp>
      <p:pic>
        <p:nvPicPr>
          <p:cNvPr id="3" name="Picture 2" descr="SouthernC00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533400"/>
            <a:ext cx="3886200" cy="5068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9432</TotalTime>
  <Words>1311</Words>
  <Application>Microsoft Office PowerPoint</Application>
  <PresentationFormat>On-screen Show (4:3)</PresentationFormat>
  <Paragraphs>197</Paragraphs>
  <Slides>27</Slides>
  <Notes>27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Office Theme</vt:lpstr>
      <vt:lpstr>The Southern Courier 1965-1968</vt:lpstr>
      <vt:lpstr>Choosing From a Variety of Sources Within the TU Archives</vt:lpstr>
      <vt:lpstr>Choosing From a Variety of Sources Within the TU Archives</vt:lpstr>
      <vt:lpstr>Telling the Story of Civil Rights…</vt:lpstr>
      <vt:lpstr>Edward R. Murrow- My Dad’s Favorite</vt:lpstr>
      <vt:lpstr>Slide 6</vt:lpstr>
      <vt:lpstr>What We Are Not Going to Get…</vt:lpstr>
      <vt:lpstr>The Records of the Southern Courier give us the rest of the story regarding the Civil Rights Movement in Alabama during its most turbulent time</vt:lpstr>
      <vt:lpstr>Southern Courier</vt:lpstr>
      <vt:lpstr>Its Beginning</vt:lpstr>
      <vt:lpstr>Staffing</vt:lpstr>
      <vt:lpstr>The Paper</vt:lpstr>
      <vt:lpstr>“…forced to go out and warmly and charmingly steal.”</vt:lpstr>
      <vt:lpstr>The Reporters</vt:lpstr>
      <vt:lpstr>“We are tired... and scared”</vt:lpstr>
      <vt:lpstr>Not Everyone Can Respond…</vt:lpstr>
      <vt:lpstr>Brutality…</vt:lpstr>
      <vt:lpstr>Tried to be Unbiased, Showing Both Sides…</vt:lpstr>
      <vt:lpstr>My Soul Became Stirred….</vt:lpstr>
      <vt:lpstr>News Traveled Beyond the Confines of the State of Alabama</vt:lpstr>
      <vt:lpstr>The End</vt:lpstr>
      <vt:lpstr>The Courier Affects Alabamians…</vt:lpstr>
      <vt:lpstr>The Collection: Southern Courier</vt:lpstr>
      <vt:lpstr>The Collection: Southern Courier</vt:lpstr>
      <vt:lpstr>The Collection: What We Gain From It</vt:lpstr>
      <vt:lpstr>Remembering</vt:lpstr>
      <vt:lpstr>The Collection: Southern Courier</vt:lpstr>
    </vt:vector>
  </TitlesOfParts>
  <Company>Tuskegee University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Tuskegee University Archives</dc:title>
  <dc:creator>dana r. chandler</dc:creator>
  <cp:lastModifiedBy>Hillabee Archaeological Society</cp:lastModifiedBy>
  <cp:revision>314</cp:revision>
  <dcterms:created xsi:type="dcterms:W3CDTF">2009-09-22T20:34:32Z</dcterms:created>
  <dcterms:modified xsi:type="dcterms:W3CDTF">2011-01-21T02:23:12Z</dcterms:modified>
</cp:coreProperties>
</file>